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7" r:id="rId3"/>
    <p:sldId id="356" r:id="rId4"/>
    <p:sldId id="381" r:id="rId5"/>
    <p:sldId id="268" r:id="rId6"/>
    <p:sldId id="360" r:id="rId7"/>
    <p:sldId id="368" r:id="rId8"/>
    <p:sldId id="382" r:id="rId9"/>
    <p:sldId id="369" r:id="rId10"/>
    <p:sldId id="370" r:id="rId11"/>
    <p:sldId id="371" r:id="rId12"/>
    <p:sldId id="373" r:id="rId13"/>
    <p:sldId id="375" r:id="rId14"/>
    <p:sldId id="377" r:id="rId15"/>
    <p:sldId id="376" r:id="rId16"/>
    <p:sldId id="378" r:id="rId17"/>
    <p:sldId id="379" r:id="rId18"/>
    <p:sldId id="380" r:id="rId19"/>
    <p:sldId id="354" r:id="rId20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968" autoAdjust="0"/>
  </p:normalViewPr>
  <p:slideViewPr>
    <p:cSldViewPr snapToGrid="0">
      <p:cViewPr varScale="1">
        <p:scale>
          <a:sx n="67" d="100"/>
          <a:sy n="67" d="100"/>
        </p:scale>
        <p:origin x="3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/>
            </a:lvl1pPr>
          </a:lstStyle>
          <a:p>
            <a:fld id="{FAB6D6AE-30FC-4100-AE85-917914331324}" type="datetimeFigureOut">
              <a:rPr lang="en-US" smtClean="0">
                <a:latin typeface="Arial" panose="020B0604020202020204" pitchFamily="34" charset="0"/>
              </a:rPr>
              <a:t>9/2/2022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/>
            </a:lvl1pPr>
          </a:lstStyle>
          <a:p>
            <a:fld id="{238E1816-A8AF-473F-A483-F720F86C762F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7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465D94D-DDB9-424D-BBD7-FE4B0C076C68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600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9DBAED6-00C9-4AA9-B48A-B25E040B3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0B837-E153-4BB9-92EA-8DF8E0116A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6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Bebas Neue" panose="020B0606020202050201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EF0070-BF60-4084-91F5-F2DBA605A0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020967AA-9D44-4669-AEB4-52F13D01C03B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3E1B65B7-F1D6-4A89-9AD4-265AC539CB78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1456-E395-42F1-89D1-14E7C5C8B996}" type="datetime1">
              <a:rPr lang="en-US" smtClean="0"/>
              <a:pPr>
                <a:defRPr/>
              </a:pPr>
              <a:t>9/2/2022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Mental Health &amp; Addiction Association of Oregon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Cambria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9B10FD0-5A8D-4A49-A0DA-914526E84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1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B5284-A665-49A0-8346-FFCE931BC140}" type="datetime1">
              <a:rPr lang="en-US" smtClean="0"/>
              <a:pPr>
                <a:defRPr/>
              </a:pPr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B176-62EC-4564-912D-1523682AF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1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2C571B-5C17-4174-AE0A-2FC581D05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36610E-3E20-49B9-A57C-3B1F50837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7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B2248C-F6B6-4CEA-8FCC-85D750B07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E70D95-6414-4286-A8EC-F75FB5AF9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9A85-6FE2-4B5B-B4CA-87CA0F50BE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146DA5-4CA7-44B1-8E8F-1DD5B4E6D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Mental Health &amp; Addiction Association of Oregon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7D529-EA99-4B2A-AA84-2AEA382FB1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48BECC-6BA7-4689-B614-EF09A67A9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E42ADAE-0294-4E91-A6CC-44A140020EE1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637052"/>
                </a:solidFill>
              </a:rPr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D4C485-E621-4037-BCCE-53FA28E14780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15387FD9-2AA3-4CEB-BA25-56AC5B949BE0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fld id="{226D727D-7041-5744-9EBC-B0245723305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E22D04-25C8-4550-8D92-4E0C92036FE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76147" y="2543325"/>
            <a:ext cx="10113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>
                <a:latin typeface="Bebas Neue" panose="020B0606020202050201"/>
              </a:rPr>
              <a:t>Welcome Back to </a:t>
            </a:r>
          </a:p>
          <a:p>
            <a:pPr algn="ctr"/>
            <a:r>
              <a:rPr lang="en-US" sz="6000" b="1" cap="all" dirty="0">
                <a:solidFill>
                  <a:schemeClr val="accent1"/>
                </a:solidFill>
                <a:latin typeface="Bebas Neue" panose="020B0606020202050201"/>
              </a:rPr>
              <a:t>Money Basics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290" y="4597215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peer-led, person-directed, and strengths-based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empowerment training for individuals who experience mental health and/or addiction challenges </a:t>
            </a:r>
          </a:p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AD81A3A-D78A-432F-8B4E-8C6E62EF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319102-84B2-4694-AA50-6E55C5C8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4D866-B99B-469B-B932-253CCB94E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30" y="2428427"/>
            <a:ext cx="4455995" cy="33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Common Tax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438" y="1988988"/>
            <a:ext cx="5429822" cy="3818687"/>
          </a:xfrm>
        </p:spPr>
        <p:txBody>
          <a:bodyPr/>
          <a:lstStyle/>
          <a:p>
            <a:r>
              <a:rPr lang="en-US" b="1" dirty="0"/>
              <a:t>W-2 Form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You’ll receive your W-2 form in the mail from your employer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Shows your payroll taxes (the amount in taxes withheld from your wages) and how much your employer paid you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4EA36-1D53-4F4C-A183-19B087B1C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08" y="2263496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Common Tax Forms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664095" y="185351"/>
            <a:ext cx="228372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399" cy="4023360"/>
          </a:xfrm>
        </p:spPr>
        <p:txBody>
          <a:bodyPr/>
          <a:lstStyle/>
          <a:p>
            <a:r>
              <a:rPr lang="en-US" b="1" dirty="0"/>
              <a:t>W-4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What you fill out when you start a job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You indicate the number of allowances you would like to claim and the amount of money you would like withheld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Helps your employer determine your withholding 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You also state your filing status, the number of dependents you will claim, and whether you work multiple jobs</a:t>
            </a:r>
          </a:p>
        </p:txBody>
      </p:sp>
    </p:spTree>
    <p:extLst>
      <p:ext uri="{BB962C8B-B14F-4D97-AF65-F5344CB8AC3E}">
        <p14:creationId xmlns:p14="http://schemas.microsoft.com/office/powerpoint/2010/main" val="217016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Common Tax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US" b="1" dirty="0"/>
              <a:t>Filing Status: </a:t>
            </a:r>
            <a:r>
              <a:rPr lang="en-US" dirty="0"/>
              <a:t>depends on your marital status and whether you are filing together or separately with your spouse</a:t>
            </a:r>
          </a:p>
          <a:p>
            <a:pPr marL="0" indent="0" fontAlgn="base">
              <a:buNone/>
            </a:pPr>
            <a:r>
              <a:rPr lang="en-US" b="1" dirty="0"/>
              <a:t>Deductions: </a:t>
            </a:r>
            <a:r>
              <a:rPr lang="en-US" dirty="0"/>
              <a:t>reduce the amount of taxes you owe by lowering your total income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Standard vs itemized</a:t>
            </a:r>
          </a:p>
          <a:p>
            <a:pPr marL="0" indent="0" fontAlgn="base">
              <a:buNone/>
            </a:pPr>
            <a:r>
              <a:rPr lang="en-US" b="1" dirty="0"/>
              <a:t>Credits: </a:t>
            </a:r>
            <a:r>
              <a:rPr lang="en-US" dirty="0"/>
              <a:t>also reduce the amount of taxes you owe</a:t>
            </a:r>
            <a:endParaRPr lang="en-US" b="1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Earned Income Tax Credit (EITC)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Child Tax Credit</a:t>
            </a:r>
          </a:p>
          <a:p>
            <a:pPr marL="0" indent="0" fontAlgn="base">
              <a:buNone/>
            </a:pPr>
            <a:r>
              <a:rPr lang="en-US" b="1" dirty="0"/>
              <a:t>Dependent: </a:t>
            </a:r>
            <a:r>
              <a:rPr lang="en-US" dirty="0"/>
              <a:t>a child or other relative a taxpayer cares for and can receive a tax exemption for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Self-employment tax: </a:t>
            </a:r>
            <a:r>
              <a:rPr lang="en-US" dirty="0"/>
              <a:t>the portion of your income you owe to Social Security and Medicare if you are self-employed</a:t>
            </a: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Payroll taxes:</a:t>
            </a:r>
            <a:r>
              <a:rPr lang="en-US" dirty="0"/>
              <a:t> taxes withheld by your employer from your paycheck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012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How to File an Income Tax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1658"/>
            <a:ext cx="7626591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1: </a:t>
            </a:r>
            <a:r>
              <a:rPr lang="en-US" dirty="0"/>
              <a:t>Gather required tax documents (W-2 form, receipts, other sources of income and expenses) and determine how much money you made the previous year</a:t>
            </a:r>
          </a:p>
          <a:p>
            <a:pPr marL="0" indent="0">
              <a:buNone/>
            </a:pPr>
            <a:r>
              <a:rPr lang="en-US" b="1" dirty="0"/>
              <a:t>Step 2: </a:t>
            </a:r>
            <a:r>
              <a:rPr lang="en-US" dirty="0"/>
              <a:t>Choose your filing status and decide if you are standardizing or itemizing your deductions</a:t>
            </a:r>
          </a:p>
          <a:p>
            <a:pPr marL="0" indent="0">
              <a:buNone/>
            </a:pPr>
            <a:r>
              <a:rPr lang="en-US" b="1" dirty="0"/>
              <a:t>Step 3</a:t>
            </a:r>
            <a:r>
              <a:rPr lang="en-US" dirty="0"/>
              <a:t>: Determine if you are claiming any dependents</a:t>
            </a:r>
          </a:p>
          <a:p>
            <a:pPr marL="0" indent="0">
              <a:buNone/>
            </a:pPr>
            <a:r>
              <a:rPr lang="en-US" b="1" dirty="0"/>
              <a:t>Step 4: </a:t>
            </a:r>
            <a:r>
              <a:rPr lang="en-US" dirty="0"/>
              <a:t>Determine any tax deductions and credits you may qualify for</a:t>
            </a:r>
          </a:p>
          <a:p>
            <a:pPr marL="0" indent="0">
              <a:buNone/>
            </a:pPr>
            <a:r>
              <a:rPr lang="en-US" b="1" dirty="0"/>
              <a:t>Step 5: </a:t>
            </a:r>
            <a:r>
              <a:rPr lang="en-US" dirty="0"/>
              <a:t>Decide how you’d like to file and submit your taxes (print forms and mail them, fill them out electronically, file with a tax filing service or provider, etc.)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A6DB0-C40A-4575-8E97-1CAB0024D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36" y="2263497"/>
            <a:ext cx="3687605" cy="2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96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Resources for 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965960"/>
            <a:ext cx="10058401" cy="39031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IRS Free 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Volunteer Income Tax Assistance (VITA)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Tax Counseling for the Elderly (TCE)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Additional resources on the IRS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8AD15-7696-4BF6-93F4-C1239BF55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68" y="2263496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3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Claiming Deductions and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b="1" dirty="0"/>
              <a:t>Common Deductions &amp; Credits: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American Opportunity Tax Credit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Student Loan Interest Deduction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Lifetime Learning Credit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Child Tax Credit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Child and Dependent Care Tax Credit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Earned Income Tax Credit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Charitable Donations Deduction</a:t>
            </a:r>
          </a:p>
          <a:p>
            <a:pPr marL="457200" indent="-457200" fontAlgn="base">
              <a:buFont typeface="+mj-lt"/>
              <a:buAutoNum type="arabicPeriod"/>
            </a:pP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 fontAlgn="base">
              <a:buAutoNum type="arabicPeriod" startAt="8"/>
            </a:pPr>
            <a:r>
              <a:rPr lang="en-US" dirty="0"/>
              <a:t>Medical Expenses Deduction</a:t>
            </a:r>
          </a:p>
          <a:p>
            <a:pPr marL="457200" indent="-457200" fontAlgn="base">
              <a:buAutoNum type="arabicPeriod" startAt="8"/>
            </a:pPr>
            <a:r>
              <a:rPr lang="en-US" dirty="0"/>
              <a:t>Deduction for state and local taxes</a:t>
            </a:r>
          </a:p>
          <a:p>
            <a:pPr marL="457200" indent="-457200" fontAlgn="base">
              <a:buAutoNum type="arabicPeriod" startAt="8"/>
            </a:pPr>
            <a:r>
              <a:rPr lang="en-US" dirty="0"/>
              <a:t>Self-employment Expenses Deduction</a:t>
            </a:r>
          </a:p>
          <a:p>
            <a:pPr marL="457200" indent="-457200" fontAlgn="base">
              <a:buAutoNum type="arabicPeriod" startAt="8"/>
            </a:pPr>
            <a:r>
              <a:rPr lang="en-US" dirty="0"/>
              <a:t>Saver’s Credit</a:t>
            </a:r>
          </a:p>
          <a:p>
            <a:pPr marL="457200" indent="-457200" fontAlgn="base">
              <a:buAutoNum type="arabicPeriod" startAt="8"/>
            </a:pPr>
            <a:r>
              <a:rPr lang="en-US" dirty="0"/>
              <a:t>Educator Expenses Deduction</a:t>
            </a:r>
          </a:p>
          <a:p>
            <a:pPr marL="0" indent="0" fontAlgn="base">
              <a:buNone/>
            </a:pPr>
            <a:r>
              <a:rPr lang="en-US" b="1" dirty="0"/>
              <a:t>When to itemize vs take the standard deduction? </a:t>
            </a:r>
          </a:p>
          <a:p>
            <a:pPr marL="0" indent="0" fontAlgn="base">
              <a:buNone/>
            </a:pPr>
            <a:r>
              <a:rPr lang="en-US" dirty="0"/>
              <a:t>Choose the option that will save you the most money</a:t>
            </a:r>
          </a:p>
        </p:txBody>
      </p:sp>
    </p:spTree>
    <p:extLst>
      <p:ext uri="{BB962C8B-B14F-4D97-AF65-F5344CB8AC3E}">
        <p14:creationId xmlns:p14="http://schemas.microsoft.com/office/powerpoint/2010/main" val="337431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Owing Taxes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79" y="1954530"/>
            <a:ext cx="10058401" cy="391456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Reasons for owing taxes instead of getting a tax refund: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Withholding too little from your paycheck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Filing late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Changes in tax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Your income was higher than the previous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Changes in deductions</a:t>
            </a:r>
          </a:p>
        </p:txBody>
      </p:sp>
    </p:spTree>
    <p:extLst>
      <p:ext uri="{BB962C8B-B14F-4D97-AF65-F5344CB8AC3E}">
        <p14:creationId xmlns:p14="http://schemas.microsoft.com/office/powerpoint/2010/main" val="335925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Payment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Sign up for a payment plan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Request a temporary delay in collection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See if you qualify for an </a:t>
            </a:r>
            <a:r>
              <a:rPr lang="en-US" i="1" dirty="0"/>
              <a:t>offer in compromise </a:t>
            </a:r>
            <a:r>
              <a:rPr lang="en-US" dirty="0"/>
              <a:t>– a way to settle your debt for less than the full amount.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9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Other Important Things to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IRS Tax Filing Deadline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April 15 or the next business day</a:t>
            </a:r>
          </a:p>
          <a:p>
            <a:pPr marL="0" indent="0">
              <a:buNone/>
            </a:pPr>
            <a:r>
              <a:rPr lang="en-US" b="1" dirty="0"/>
              <a:t>Tax Extensions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You can request a tax extension from the IRS if you cannot file by April 15</a:t>
            </a:r>
          </a:p>
          <a:p>
            <a:pPr marL="0" indent="0">
              <a:buNone/>
            </a:pPr>
            <a:r>
              <a:rPr lang="en-US" b="1" dirty="0"/>
              <a:t>Back Taxes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Taxes that have been partially or wholly unpaid the year they were due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Accumulate interest and penalties</a:t>
            </a:r>
          </a:p>
        </p:txBody>
      </p:sp>
    </p:spTree>
    <p:extLst>
      <p:ext uri="{BB962C8B-B14F-4D97-AF65-F5344CB8AC3E}">
        <p14:creationId xmlns:p14="http://schemas.microsoft.com/office/powerpoint/2010/main" val="37908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7366237" cy="41308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Thank you all for your participation today!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there any questions?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Homework: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Choose one more money saving idea and commit to it for the week. Keep track of which ideas are going well and which are not.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Commit to using your personalized budget for the next week. Revise if needed.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Brainstorm some financial goals you would like to save up towards.</a:t>
            </a:r>
          </a:p>
          <a:p>
            <a:pPr marL="749808" lvl="1" indent="-457200">
              <a:buFont typeface="+mj-lt"/>
              <a:buAutoNum type="alphaL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21C78-A518-48CC-8BFD-DA6316FEB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15" y="2328055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387" y="768379"/>
            <a:ext cx="10526582" cy="3566160"/>
          </a:xfrm>
        </p:spPr>
        <p:txBody>
          <a:bodyPr/>
          <a:lstStyle/>
          <a:p>
            <a:r>
              <a:rPr lang="en-US" b="1" dirty="0"/>
              <a:t>How to File Taxes &amp; Resources for Doing So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Workshop 9</a:t>
            </a:r>
          </a:p>
          <a:p>
            <a:r>
              <a:rPr lang="en-US" dirty="0"/>
              <a:t>pg. 153 in student guide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27AFA-B731-4AF1-B605-9D073306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5A96C-B03B-4EBC-AE7D-5DDC7DD0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Welcome Back!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14" y="1845734"/>
            <a:ext cx="10775091" cy="4221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Updates &amp; Sharing:</a:t>
            </a:r>
            <a:endParaRPr lang="en-US" dirty="0"/>
          </a:p>
          <a:p>
            <a:pPr marL="635508" lvl="1" indent="-342900">
              <a:buFont typeface="+mj-lt"/>
              <a:buAutoNum type="arabicPeriod"/>
            </a:pPr>
            <a:r>
              <a:rPr lang="en-US" sz="1900" dirty="0"/>
              <a:t>How did the money saving homework go?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1900" dirty="0"/>
              <a:t>How are your budgets going?</a:t>
            </a:r>
          </a:p>
          <a:p>
            <a:pPr marL="0" indent="0">
              <a:buNone/>
            </a:pPr>
            <a:r>
              <a:rPr lang="en-US" b="1" dirty="0"/>
              <a:t>Today’s Agenda: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Recognize that filing taxes can be confusing and stressful for many of us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why we file taxes, where our tax dollars go, and the difference between federal and state taxes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common tax forms and tax terms, and how to file a federal income tax return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free resources available to help someone file their state and federal tax returns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common tax deductions and tax credits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IRS payment options 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Learn about tax extensions and back taxes</a:t>
            </a:r>
          </a:p>
        </p:txBody>
      </p:sp>
    </p:spTree>
    <p:extLst>
      <p:ext uri="{BB962C8B-B14F-4D97-AF65-F5344CB8AC3E}">
        <p14:creationId xmlns:p14="http://schemas.microsoft.com/office/powerpoint/2010/main" val="231208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Community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8764"/>
            <a:ext cx="8056147" cy="4167706"/>
          </a:xfrm>
        </p:spPr>
        <p:txBody>
          <a:bodyPr anchor="ctr">
            <a:normAutofit lnSpcReduction="10000"/>
          </a:bodyPr>
          <a:lstStyle/>
          <a:p>
            <a:endParaRPr lang="en-US" sz="1800" i="1" dirty="0"/>
          </a:p>
          <a:p>
            <a:endParaRPr lang="en-US" sz="1800" i="1" dirty="0"/>
          </a:p>
          <a:p>
            <a:r>
              <a:rPr lang="en-US" sz="1800" i="1" dirty="0"/>
              <a:t>Upon conclusion of Workshop 9, participants will: </a:t>
            </a:r>
            <a:endParaRPr lang="en-US" sz="1800" dirty="0"/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/>
              <a:t>Have a basic understanding of why we file taxes and the differences between state and federal taxes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/>
              <a:t>Have a basic understanding of common tax forms and common tax terms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/>
              <a:t>Understand the process of filing federal income tax returns and the information required to do so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/>
              <a:t>Know new resources to help them file taxes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/>
              <a:t>Know the different options for paying federal income taxes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800" dirty="0"/>
              <a:t>Know how to get a tax extension and know the dangers of back taxes.</a:t>
            </a:r>
          </a:p>
          <a:p>
            <a:endParaRPr lang="en-US" sz="1800" i="1" dirty="0"/>
          </a:p>
          <a:p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95B77-E7CD-496D-95D3-845E6311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382B7-F710-4AD3-B180-BC0E18D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8E6E6-A428-49F0-B4EF-BD352D446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76" y="2477957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8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Taxes &amp;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33866" cy="4023360"/>
          </a:xfrm>
        </p:spPr>
        <p:txBody>
          <a:bodyPr/>
          <a:lstStyle/>
          <a:p>
            <a:r>
              <a:rPr lang="en-US" i="1" dirty="0"/>
              <a:t>What, if any, has your experience been with filing and paying taxes? How have taxes affected your mental health?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7B1D0-E622-4C25-8B6D-4E4FB690B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47" y="2663368"/>
            <a:ext cx="4099323" cy="307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Tax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979936"/>
            <a:ext cx="662569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Why do we pay taxes? </a:t>
            </a:r>
          </a:p>
          <a:p>
            <a:pPr marL="0" indent="0">
              <a:buNone/>
            </a:pPr>
            <a:r>
              <a:rPr lang="en-US" dirty="0"/>
              <a:t>To support local, state, and federal infrastructure and public services.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What are some examples of infrastructure and public services that tax dollars provide?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63247" y="44721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BF36EE-838D-4E59-8006-36E8425C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59" y="2263496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Income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There are 3 types of taxes: 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Taxes on the sales of certain goods and services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Taxes on workers’ paychecks and income – what we are focusing on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/>
              <a:t>Taxes on people’s property and estates </a:t>
            </a:r>
          </a:p>
          <a:p>
            <a:pPr marL="0" indent="0">
              <a:buNone/>
            </a:pPr>
            <a:r>
              <a:rPr lang="en-US" b="1" dirty="0"/>
              <a:t>Progressive tax systems: </a:t>
            </a:r>
            <a:r>
              <a:rPr lang="en-US" dirty="0"/>
              <a:t>higher income brackets are taxed more than lower income brackets (the tax burden is higher for people with more money)</a:t>
            </a:r>
          </a:p>
          <a:p>
            <a:pPr marL="0" indent="0">
              <a:buNone/>
            </a:pPr>
            <a:r>
              <a:rPr lang="en-US" b="1" dirty="0"/>
              <a:t>Flat tax systems: </a:t>
            </a:r>
            <a:r>
              <a:rPr lang="en-US" dirty="0"/>
              <a:t>all income levels are taxed at the same rate</a:t>
            </a:r>
          </a:p>
          <a:p>
            <a:pPr marL="0" indent="0">
              <a:buNone/>
            </a:pPr>
            <a:r>
              <a:rPr lang="en-US" b="1" dirty="0"/>
              <a:t>Regressive tax systems: </a:t>
            </a:r>
            <a:r>
              <a:rPr lang="en-US" dirty="0"/>
              <a:t>higher income brackets are not taxed more, putting the tax burden on people with lower incomes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6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Common Tax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372202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Form 1040: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For filling out your federal income tax return each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Calculates your total taxable income and determines how much should be paid to or refunded by the government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52245C-5F88-4E8A-B676-4C64F6EE6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82" y="2263496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768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024B73"/>
      </a:dk2>
      <a:lt2>
        <a:srgbClr val="9DC541"/>
      </a:lt2>
      <a:accent1>
        <a:srgbClr val="564191"/>
      </a:accent1>
      <a:accent2>
        <a:srgbClr val="9DC541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1095</Words>
  <Application>Microsoft Office PowerPoint</Application>
  <PresentationFormat>Widescreen</PresentationFormat>
  <Paragraphs>135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Bebas Neue</vt:lpstr>
      <vt:lpstr>Calibri</vt:lpstr>
      <vt:lpstr>Cambria</vt:lpstr>
      <vt:lpstr>Wingdings</vt:lpstr>
      <vt:lpstr>Retrospect</vt:lpstr>
      <vt:lpstr>PowerPoint Presentation</vt:lpstr>
      <vt:lpstr>How to File Taxes &amp; Resources for Doing So</vt:lpstr>
      <vt:lpstr>Welcome Back!</vt:lpstr>
      <vt:lpstr>Community Agreement</vt:lpstr>
      <vt:lpstr>Learning Objectives</vt:lpstr>
      <vt:lpstr>Taxes &amp; Mental Health</vt:lpstr>
      <vt:lpstr>Tax Basics</vt:lpstr>
      <vt:lpstr>Income Taxes</vt:lpstr>
      <vt:lpstr>Common Tax Forms</vt:lpstr>
      <vt:lpstr>Common Tax Forms</vt:lpstr>
      <vt:lpstr>Common Tax Forms</vt:lpstr>
      <vt:lpstr>Common Tax Terms</vt:lpstr>
      <vt:lpstr>How to File an Income Tax Return</vt:lpstr>
      <vt:lpstr>Resources for Filing</vt:lpstr>
      <vt:lpstr>Claiming Deductions and Credits</vt:lpstr>
      <vt:lpstr>Owing Taxes</vt:lpstr>
      <vt:lpstr>Payment Options</vt:lpstr>
      <vt:lpstr>Other Important Things to Note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MHAOLADMIN</dc:creator>
  <cp:lastModifiedBy>ADMIN-DEV</cp:lastModifiedBy>
  <cp:revision>92</cp:revision>
  <cp:lastPrinted>2021-06-08T15:54:08Z</cp:lastPrinted>
  <dcterms:created xsi:type="dcterms:W3CDTF">2021-11-09T00:18:20Z</dcterms:created>
  <dcterms:modified xsi:type="dcterms:W3CDTF">2022-09-02T22:55:30Z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