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7" r:id="rId3"/>
    <p:sldId id="356" r:id="rId4"/>
    <p:sldId id="376" r:id="rId5"/>
    <p:sldId id="268" r:id="rId6"/>
    <p:sldId id="360" r:id="rId7"/>
    <p:sldId id="362" r:id="rId8"/>
    <p:sldId id="368" r:id="rId9"/>
    <p:sldId id="369" r:id="rId10"/>
    <p:sldId id="370" r:id="rId11"/>
    <p:sldId id="371" r:id="rId12"/>
    <p:sldId id="372" r:id="rId13"/>
    <p:sldId id="374" r:id="rId14"/>
    <p:sldId id="375" r:id="rId15"/>
    <p:sldId id="354" r:id="rId16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968" autoAdjust="0"/>
  </p:normalViewPr>
  <p:slideViewPr>
    <p:cSldViewPr snapToGrid="0">
      <p:cViewPr varScale="1">
        <p:scale>
          <a:sx n="67" d="100"/>
          <a:sy n="67" d="100"/>
        </p:scale>
        <p:origin x="3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FAB6D6AE-30FC-4100-AE85-917914331324}" type="datetimeFigureOut">
              <a:rPr lang="en-US" smtClean="0">
                <a:latin typeface="Arial" panose="020B0604020202020204" pitchFamily="34" charset="0"/>
              </a:rPr>
              <a:t>9/2/2022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238E1816-A8AF-473F-A483-F720F86C762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7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465D94D-DDB9-424D-BBD7-FE4B0C076C68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600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DBAED6-00C9-4AA9-B48A-B25E040B3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0B837-E153-4BB9-92EA-8DF8E0116A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EF0070-BF60-4084-91F5-F2DBA605A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Cambria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B10FD0-5A8D-4A49-A0DA-914526E8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B176-62EC-4564-912D-1523682A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2C571B-5C17-4174-AE0A-2FC581D05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36610E-3E20-49B9-A57C-3B1F50837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B2248C-F6B6-4CEA-8FCC-85D750B07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E70D95-6414-4286-A8EC-F75FB5AF9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9A85-6FE2-4B5B-B4CA-87CA0F50BE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146DA5-4CA7-44B1-8E8F-1DD5B4E6D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7D529-EA99-4B2A-AA84-2AEA382FB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8BECC-6BA7-4689-B614-EF09A67A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637052"/>
                </a:solidFill>
              </a:rPr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4C485-E621-4037-BCCE-53FA28E14780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shade val="50000"/>
                  </a:prstClr>
                </a:solidFill>
              </a:rPr>
              <a:t>Mental Health &amp; Addiction Association of Oregon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fld id="{226D727D-7041-5744-9EBC-B0245723305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E22D04-25C8-4550-8D92-4E0C92036FE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02747" y="2531642"/>
            <a:ext cx="10113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atin typeface="Bebas Neue" panose="020B0606020202050201"/>
              </a:rPr>
              <a:t>Welcome Back to </a:t>
            </a:r>
          </a:p>
          <a:p>
            <a:pPr algn="ctr"/>
            <a:r>
              <a:rPr lang="en-US" sz="6000" b="1" cap="all" dirty="0">
                <a:solidFill>
                  <a:schemeClr val="accent1"/>
                </a:solidFill>
                <a:latin typeface="Bebas Neue" panose="020B0606020202050201"/>
              </a:rPr>
              <a:t>Money Basics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61" y="469833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peer-led, person-directed, and strengths-based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empowerment training for individuals who experience mental health and/or addiction challenges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D81A3A-D78A-432F-8B4E-8C6E62EF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319102-84B2-4694-AA50-6E55C5C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30" y="2428427"/>
            <a:ext cx="4455995" cy="33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Creating a Financial Crisis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b="1" dirty="0"/>
              <a:t>Step 1: </a:t>
            </a:r>
            <a:r>
              <a:rPr lang="en-US" dirty="0"/>
              <a:t>How financial issues affect me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Never, rarely, sometimes, often</a:t>
            </a:r>
          </a:p>
          <a:p>
            <a:r>
              <a:rPr lang="en-US" b="1" dirty="0"/>
              <a:t>Step 2: </a:t>
            </a:r>
            <a:r>
              <a:rPr lang="en-US" dirty="0"/>
              <a:t>How mental health, addiction, recovery, and/or physical health issues affect my finances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Never, rarely, sometimes, often</a:t>
            </a:r>
          </a:p>
          <a:p>
            <a:r>
              <a:rPr lang="en-US" b="1" dirty="0"/>
              <a:t>Step 3: </a:t>
            </a:r>
            <a:r>
              <a:rPr lang="en-US" dirty="0"/>
              <a:t>Create your Financial Crisis Plan </a:t>
            </a:r>
            <a:r>
              <a:rPr lang="en-US" dirty="0">
                <a:sym typeface="Wingdings" panose="05000000000000000000" pitchFamily="2" charset="2"/>
              </a:rPr>
              <a:t> “When I do this, I will do this instead”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18" y="3307297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Financial Crisis Plan: Example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08122"/>
              </p:ext>
            </p:extLst>
          </p:nvPr>
        </p:nvGraphicFramePr>
        <p:xfrm>
          <a:off x="1287379" y="1978610"/>
          <a:ext cx="9866325" cy="4175084"/>
        </p:xfrm>
        <a:graphic>
          <a:graphicData uri="http://schemas.openxmlformats.org/drawingml/2006/table">
            <a:tbl>
              <a:tblPr/>
              <a:tblGrid>
                <a:gridCol w="4932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1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I do this (or experience this):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will do this: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1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medication makes it hard for me to read the fine print on contracts and bills.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will have a friend help me read my bills and contracts.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7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I get depressed, I stop caring about my finances.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friend will support me while I write checks for my bills.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I am hospitalized, I can’t access my finances.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friend will bring my billing statements, my checkbook, and stamps to me in the hospital.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1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Rather than doing this: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will do this instead: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lose my bills in piles of paperwork throughout my apartment.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will keep my unpaid billing statements in one place where I can easily find them.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avoid opening my mail.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will have my friend sit with me twice a week while I open my mail.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649" marR="88649" marT="32096" marB="320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664095" y="185351"/>
            <a:ext cx="22837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Payment Tracking Plan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369488"/>
              </p:ext>
            </p:extLst>
          </p:nvPr>
        </p:nvGraphicFramePr>
        <p:xfrm>
          <a:off x="3200400" y="2023966"/>
          <a:ext cx="6091881" cy="3969060"/>
        </p:xfrm>
        <a:graphic>
          <a:graphicData uri="http://schemas.openxmlformats.org/drawingml/2006/table">
            <a:tbl>
              <a:tblPr/>
              <a:tblGrid>
                <a:gridCol w="178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31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Name: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Information:</a:t>
                      </a:r>
                      <a:endParaRPr lang="en-US" sz="2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Method: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Due: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9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Company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123456789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bill pay with my debit card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5th of the month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922"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922"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922"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7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Relationship Issues &amp; Financial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17729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money-related issues that can come up in a  relationships include: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Different thoughts about spending and saving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The complications of sharing accounts and expenses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An inequality of money</a:t>
            </a:r>
          </a:p>
          <a:p>
            <a:pPr marL="201168" lvl="1" indent="0" fontAlgn="base">
              <a:buNone/>
            </a:pPr>
            <a:endParaRPr lang="en-US" i="1" dirty="0"/>
          </a:p>
          <a:p>
            <a:pPr marL="201168" lvl="1" indent="0" fontAlgn="base">
              <a:buNone/>
            </a:pPr>
            <a:r>
              <a:rPr lang="en-US" b="1" dirty="0">
                <a:solidFill>
                  <a:schemeClr val="accent1"/>
                </a:solidFill>
              </a:rPr>
              <a:t>Discussion: </a:t>
            </a:r>
          </a:p>
          <a:p>
            <a:pPr marL="201168" lvl="1" indent="0" fontAlgn="base">
              <a:buNone/>
            </a:pPr>
            <a:r>
              <a:rPr lang="en-US" i="1" dirty="0"/>
              <a:t>What are some ways in which financial stress has affected your relationships?</a:t>
            </a:r>
          </a:p>
          <a:p>
            <a:pPr marL="201168" lvl="1" indent="0" fontAlgn="base">
              <a:buNone/>
            </a:pPr>
            <a:endParaRPr lang="en-US" i="1" dirty="0"/>
          </a:p>
          <a:p>
            <a:pPr marL="201168" lvl="1" indent="0" fontAlgn="base">
              <a:buNone/>
            </a:pPr>
            <a:r>
              <a:rPr lang="en-US" i="1" dirty="0"/>
              <a:t>What are some tips for communicating about financial issues effectively with your partner?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42" y="2428842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Financial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Involves controlling a person’s ability to acquire and keep financial 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Form of manipulation and maintaining power and control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Traps a survivor in an abusive relationship</a:t>
            </a:r>
          </a:p>
          <a:p>
            <a:pPr marL="0" indent="0">
              <a:buNone/>
            </a:pPr>
            <a:r>
              <a:rPr lang="en-US" dirty="0"/>
              <a:t>Warning signs: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Your name is not on shared accounts or purchases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Your partner controls or uses your income and assets without permission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Your partner criticizes your job or discourages you from pursuing new career opportunities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Your partner criticizes your financial decisions and makes you account for all the money you spend</a:t>
            </a:r>
          </a:p>
          <a:p>
            <a:pPr marL="0" indent="0">
              <a:buNone/>
            </a:pPr>
            <a:r>
              <a:rPr lang="en-US" dirty="0"/>
              <a:t>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National Hotline:1-800-799-SAFE (7233)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Local organizations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9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366237" cy="41308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Thank you all for your participation today!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any questions?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Homework: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Choose one more money saving idea and commit to it for the week. Keep track of which ideas are going well and which are not.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Commit to using your personalized budget for the next week.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Complete your Financial Crisis Plan, </a:t>
            </a:r>
            <a:r>
              <a:rPr lang="en-US"/>
              <a:t>if needed.</a:t>
            </a:r>
            <a:endParaRPr lang="en-US" dirty="0"/>
          </a:p>
          <a:p>
            <a:pPr marL="749808" lvl="1" indent="-457200">
              <a:buFont typeface="+mj-lt"/>
              <a:buAutoNum type="alphaL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5" y="2328055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387" y="768379"/>
            <a:ext cx="10526582" cy="3566160"/>
          </a:xfrm>
        </p:spPr>
        <p:txBody>
          <a:bodyPr/>
          <a:lstStyle/>
          <a:p>
            <a:r>
              <a:rPr lang="en-US" b="1" dirty="0"/>
              <a:t>Mental Health, Relationships &amp; Money; Financial Crisis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 8</a:t>
            </a:r>
          </a:p>
          <a:p>
            <a:r>
              <a:rPr lang="en-US" dirty="0"/>
              <a:t>pg. 134 in student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27AFA-B731-4AF1-B605-9D073306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5A96C-B03B-4EBC-AE7D-5DDC7DD0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Welcome Back!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1845734"/>
            <a:ext cx="10775091" cy="4221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Updates &amp; Sharing:</a:t>
            </a:r>
            <a:endParaRPr lang="en-US" dirty="0"/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How did the money saving homework go?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How are your budgets going?</a:t>
            </a:r>
          </a:p>
          <a:p>
            <a:pPr marL="0" indent="0">
              <a:buNone/>
            </a:pPr>
            <a:r>
              <a:rPr lang="en-US" b="1" dirty="0"/>
              <a:t>Today’s Agenda: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the relationship between mental health challenges, financial insecurity, and living in poverty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the financial costs of substance use and gambling addictions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the relationship between physical health issues and financial issues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Create a Financial Crisis Plan and Payment Tracking Plan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how financial issues can affect relationships and how to communicate about money with your partner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what financial abuse is, how to identify warning signs, and resources for getting out of an abusive relationship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8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Community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3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8764"/>
            <a:ext cx="8056147" cy="3720758"/>
          </a:xfrm>
        </p:spPr>
        <p:txBody>
          <a:bodyPr anchor="ctr">
            <a:normAutofit/>
          </a:bodyPr>
          <a:lstStyle/>
          <a:p>
            <a:endParaRPr lang="en-US" sz="1800" i="1" dirty="0"/>
          </a:p>
          <a:p>
            <a:r>
              <a:rPr lang="en-US" sz="1800" i="1" dirty="0"/>
              <a:t>Upon conclusion of Workshop 8, participants will: </a:t>
            </a:r>
            <a:endParaRPr lang="en-US" sz="18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Possess greater insight on how their mental health challenges and/or addictions/ substance use challenges affect their finances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Possess a greater insight on how financial difficulties affect their mental health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Have created (or started) a Financial Crisis Plan that works for their own unique situations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Understand relationship issues and finances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Know the warning signs of financial abuse and tips/resources to get out</a:t>
            </a:r>
          </a:p>
          <a:p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95B77-E7CD-496D-95D3-845E6311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382B7-F710-4AD3-B180-BC0E18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6" y="2477957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Relationship Between Mental Health Challenges &amp;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477412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Reciprocal link:</a:t>
            </a:r>
          </a:p>
          <a:p>
            <a:pPr marL="0" indent="0">
              <a:buNone/>
            </a:pPr>
            <a:r>
              <a:rPr lang="en-US" dirty="0"/>
              <a:t>A person’s mental health issues may affect their finances</a:t>
            </a:r>
          </a:p>
          <a:p>
            <a:pPr marL="0" indent="0">
              <a:buNone/>
            </a:pPr>
            <a:r>
              <a:rPr lang="en-US" dirty="0"/>
              <a:t>A person’s financial situation may affect their mental health</a:t>
            </a:r>
          </a:p>
          <a:p>
            <a:pPr marL="0" indent="0">
              <a:buNone/>
            </a:pPr>
            <a:r>
              <a:rPr lang="en-US" dirty="0"/>
              <a:t>Sometimes treatment for mental health issues can lead to financial struggles</a:t>
            </a:r>
          </a:p>
          <a:p>
            <a:pPr marL="0" indent="0">
              <a:buNone/>
            </a:pPr>
            <a:r>
              <a:rPr lang="en-US" dirty="0"/>
              <a:t>Current and past lived experience of poverty, including housing and food insecurity, can impact a person’s mental, physical, and emotional well-being. </a:t>
            </a:r>
            <a:br>
              <a:rPr lang="en-US" dirty="0"/>
            </a:b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34" y="2055596"/>
            <a:ext cx="4215652" cy="31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Financial Costs of 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Costs of Substance Use Disorders: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Money spent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Loss of productivity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Lifestyle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Illness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Insurance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Legal bills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Loss of earned income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 money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Costs of Problem Gambling: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Increased debt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Higher chance of bankruptcy and foreclosure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Recovery costs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8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Physical Health &amp; Financial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954188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What are some physical health issues that may be caused by financial insecurity or stress?</a:t>
            </a:r>
          </a:p>
          <a:p>
            <a:pPr marL="0" indent="0">
              <a:buNone/>
            </a:pPr>
            <a:r>
              <a:rPr lang="en-US" i="1" dirty="0"/>
              <a:t>What are some ways physical health issues may lead to financial problems?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63247" y="44721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26" y="3120323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Tips to Reduce Financial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43532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If possible, find additional sources of income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Stick to your budget and make adjustments when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Organize your debts and follow your personalized debt-reduction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down what aspects of your finances cause you stress and brainstorm possible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Practice self-care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Seek support from family, friends, mentors, counselors, partners etc.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time to relax and have fun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12" y="2428842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68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024B73"/>
      </a:dk2>
      <a:lt2>
        <a:srgbClr val="9DC541"/>
      </a:lt2>
      <a:accent1>
        <a:srgbClr val="564191"/>
      </a:accent1>
      <a:accent2>
        <a:srgbClr val="9DC54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1071</Words>
  <Application>Microsoft Office PowerPoint</Application>
  <PresentationFormat>Widescreen</PresentationFormat>
  <Paragraphs>161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Bebas Neue</vt:lpstr>
      <vt:lpstr>Calibri</vt:lpstr>
      <vt:lpstr>Cambria</vt:lpstr>
      <vt:lpstr>Courier New</vt:lpstr>
      <vt:lpstr>Wingdings</vt:lpstr>
      <vt:lpstr>Retrospect</vt:lpstr>
      <vt:lpstr>PowerPoint Presentation</vt:lpstr>
      <vt:lpstr>Mental Health, Relationships &amp; Money; Financial Crisis Planning</vt:lpstr>
      <vt:lpstr>Welcome Back!</vt:lpstr>
      <vt:lpstr>Community Agreement</vt:lpstr>
      <vt:lpstr>Learning Objectives</vt:lpstr>
      <vt:lpstr>The Relationship Between Mental Health Challenges &amp; Money</vt:lpstr>
      <vt:lpstr>Financial Costs of Addiction</vt:lpstr>
      <vt:lpstr>Physical Health &amp; Financial Issues</vt:lpstr>
      <vt:lpstr>Tips to Reduce Financial Stress</vt:lpstr>
      <vt:lpstr>Creating a Financial Crisis Plan</vt:lpstr>
      <vt:lpstr>Financial Crisis Plan: Example</vt:lpstr>
      <vt:lpstr>Payment Tracking Plan</vt:lpstr>
      <vt:lpstr>Relationship Issues &amp; Financial Issues</vt:lpstr>
      <vt:lpstr>Financial Abuse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MHAOLADMIN</dc:creator>
  <cp:lastModifiedBy>ADMIN-DEV</cp:lastModifiedBy>
  <cp:revision>78</cp:revision>
  <cp:lastPrinted>2021-06-08T15:54:08Z</cp:lastPrinted>
  <dcterms:created xsi:type="dcterms:W3CDTF">2021-11-09T00:18:20Z</dcterms:created>
  <dcterms:modified xsi:type="dcterms:W3CDTF">2022-09-02T22:51:25Z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