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7" r:id="rId2"/>
    <p:sldId id="267" r:id="rId3"/>
    <p:sldId id="356" r:id="rId4"/>
    <p:sldId id="376" r:id="rId5"/>
    <p:sldId id="268" r:id="rId6"/>
    <p:sldId id="360" r:id="rId7"/>
    <p:sldId id="362" r:id="rId8"/>
    <p:sldId id="368" r:id="rId9"/>
    <p:sldId id="369" r:id="rId10"/>
    <p:sldId id="370" r:id="rId11"/>
    <p:sldId id="371" r:id="rId12"/>
    <p:sldId id="372" r:id="rId13"/>
    <p:sldId id="374" r:id="rId14"/>
    <p:sldId id="375" r:id="rId15"/>
    <p:sldId id="354" r:id="rId16"/>
  </p:sldIdLst>
  <p:sldSz cx="12192000" cy="68580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29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8968" autoAdjust="0"/>
  </p:normalViewPr>
  <p:slideViewPr>
    <p:cSldViewPr snapToGrid="0">
      <p:cViewPr varScale="1">
        <p:scale>
          <a:sx n="67" d="100"/>
          <a:sy n="67" d="100"/>
        </p:scale>
        <p:origin x="31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6357"/>
          </a:xfrm>
          <a:prstGeom prst="rect">
            <a:avLst/>
          </a:prstGeom>
        </p:spPr>
        <p:txBody>
          <a:bodyPr vert="horz" lIns="93330" tIns="46665" rIns="93330" bIns="46665"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5317964" y="0"/>
            <a:ext cx="4068339" cy="356357"/>
          </a:xfrm>
          <a:prstGeom prst="rect">
            <a:avLst/>
          </a:prstGeom>
        </p:spPr>
        <p:txBody>
          <a:bodyPr vert="horz" lIns="93330" tIns="46665" rIns="93330" bIns="46665" rtlCol="0"/>
          <a:lstStyle>
            <a:lvl1pPr algn="r">
              <a:defRPr sz="1200"/>
            </a:lvl1pPr>
          </a:lstStyle>
          <a:p>
            <a:fld id="{FAB6D6AE-30FC-4100-AE85-917914331324}" type="datetimeFigureOut">
              <a:rPr lang="en-US" smtClean="0">
                <a:latin typeface="Arial" panose="020B0604020202020204" pitchFamily="34" charset="0"/>
              </a:rPr>
              <a:t>9/1/2022</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1" y="6746121"/>
            <a:ext cx="4068339" cy="356356"/>
          </a:xfrm>
          <a:prstGeom prst="rect">
            <a:avLst/>
          </a:prstGeom>
        </p:spPr>
        <p:txBody>
          <a:bodyPr vert="horz" lIns="93330" tIns="46665" rIns="93330" bIns="46665"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5317964" y="6746121"/>
            <a:ext cx="4068339" cy="356356"/>
          </a:xfrm>
          <a:prstGeom prst="rect">
            <a:avLst/>
          </a:prstGeom>
        </p:spPr>
        <p:txBody>
          <a:bodyPr vert="horz" lIns="93330" tIns="46665" rIns="93330" bIns="46665" rtlCol="0" anchor="b"/>
          <a:lstStyle>
            <a:lvl1pPr algn="r">
              <a:defRPr sz="1200"/>
            </a:lvl1pPr>
          </a:lstStyle>
          <a:p>
            <a:fld id="{238E1816-A8AF-473F-A483-F720F86C762F}"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3856376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6357"/>
          </a:xfrm>
          <a:prstGeom prst="rect">
            <a:avLst/>
          </a:prstGeom>
        </p:spPr>
        <p:txBody>
          <a:bodyPr vert="horz" lIns="93330" tIns="46665" rIns="93330" bIns="46665"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317964" y="0"/>
            <a:ext cx="4068339" cy="356357"/>
          </a:xfrm>
          <a:prstGeom prst="rect">
            <a:avLst/>
          </a:prstGeom>
        </p:spPr>
        <p:txBody>
          <a:bodyPr vert="horz" lIns="93330" tIns="46665" rIns="93330" bIns="46665" rtlCol="0"/>
          <a:lstStyle>
            <a:lvl1pPr algn="r">
              <a:defRPr sz="1200">
                <a:latin typeface="Arial" panose="020B0604020202020204" pitchFamily="34" charset="0"/>
              </a:defRPr>
            </a:lvl1pPr>
          </a:lstStyle>
          <a:p>
            <a:fld id="{F465D94D-DDB9-424D-BBD7-FE4B0C076C68}" type="datetimeFigureOut">
              <a:rPr lang="en-US" smtClean="0"/>
              <a:pPr/>
              <a:t>9/1/2022</a:t>
            </a:fld>
            <a:endParaRPr lang="en-US" dirty="0"/>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3330" tIns="46665" rIns="93330" bIns="46665" rtlCol="0" anchor="ctr"/>
          <a:lstStyle/>
          <a:p>
            <a:endParaRPr lang="en-US" dirty="0"/>
          </a:p>
        </p:txBody>
      </p:sp>
      <p:sp>
        <p:nvSpPr>
          <p:cNvPr id="5" name="Notes Placeholder 4"/>
          <p:cNvSpPr>
            <a:spLocks noGrp="1"/>
          </p:cNvSpPr>
          <p:nvPr>
            <p:ph type="body" sz="quarter" idx="3"/>
          </p:nvPr>
        </p:nvSpPr>
        <p:spPr>
          <a:xfrm>
            <a:off x="938848" y="3418067"/>
            <a:ext cx="7510780" cy="2796600"/>
          </a:xfrm>
          <a:prstGeom prst="rect">
            <a:avLst/>
          </a:prstGeom>
        </p:spPr>
        <p:txBody>
          <a:bodyPr vert="horz" lIns="93330" tIns="46665" rIns="93330" bIns="46665"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6746121"/>
            <a:ext cx="4068339" cy="356356"/>
          </a:xfrm>
          <a:prstGeom prst="rect">
            <a:avLst/>
          </a:prstGeom>
        </p:spPr>
        <p:txBody>
          <a:bodyPr vert="horz" lIns="93330" tIns="46665" rIns="93330" bIns="46665"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317964" y="6746121"/>
            <a:ext cx="4068339" cy="356356"/>
          </a:xfrm>
          <a:prstGeom prst="rect">
            <a:avLst/>
          </a:prstGeom>
        </p:spPr>
        <p:txBody>
          <a:bodyPr vert="horz" lIns="93330" tIns="46665" rIns="93330" bIns="46665" rtlCol="0" anchor="b"/>
          <a:lstStyle>
            <a:lvl1pPr algn="r">
              <a:defRPr sz="1200">
                <a:latin typeface="Arial" panose="020B0604020202020204" pitchFamily="34" charset="0"/>
              </a:defRPr>
            </a:lvl1pPr>
          </a:lstStyle>
          <a:p>
            <a:fld id="{B9DBAED6-00C9-4AA9-B48A-B25E040B3485}" type="slidenum">
              <a:rPr lang="en-US" smtClean="0"/>
              <a:pPr/>
              <a:t>‹#›</a:t>
            </a:fld>
            <a:endParaRPr lang="en-US" dirty="0"/>
          </a:p>
        </p:txBody>
      </p:sp>
    </p:spTree>
    <p:extLst>
      <p:ext uri="{BB962C8B-B14F-4D97-AF65-F5344CB8AC3E}">
        <p14:creationId xmlns:p14="http://schemas.microsoft.com/office/powerpoint/2010/main" val="2255969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0B837-E153-4BB9-92EA-8DF8E0116A69}"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501568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Bebas Neue" panose="020B0606020202050201"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a:t>Mental Health &amp; Addiction Association of Oregon</a:t>
            </a:r>
          </a:p>
        </p:txBody>
      </p:sp>
      <p:sp>
        <p:nvSpPr>
          <p:cNvPr id="6" name="Slide Number Placeholder 5"/>
          <p:cNvSpPr>
            <a:spLocks noGrp="1"/>
          </p:cNvSpPr>
          <p:nvPr>
            <p:ph type="sldNum" sz="quarter" idx="12"/>
          </p:nvPr>
        </p:nvSpPr>
        <p:spPr/>
        <p:txBody>
          <a:bodyPr/>
          <a:lstStyle/>
          <a:p>
            <a:fld id="{FCD4C485-E621-4037-BCCE-53FA28E14780}" type="slidenum">
              <a:rPr lang="en-US" smtClean="0"/>
              <a:pPr/>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text, clipart&#10;&#10;Description automatically generated">
            <a:extLst>
              <a:ext uri="{FF2B5EF4-FFF2-40B4-BE49-F238E27FC236}">
                <a16:creationId xmlns:a16="http://schemas.microsoft.com/office/drawing/2014/main" id="{E8EF0070-BF60-4084-91F5-F2DBA605A0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4023163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2" y="6459787"/>
            <a:ext cx="2472271"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Mental Health &amp; Addiction Association of Oregon</a:t>
            </a:r>
          </a:p>
        </p:txBody>
      </p:sp>
      <p:sp>
        <p:nvSpPr>
          <p:cNvPr id="6" name="Slide Number Placeholder 5"/>
          <p:cNvSpPr>
            <a:spLocks noGrp="1"/>
          </p:cNvSpPr>
          <p:nvPr>
            <p:ph type="sldNum" sz="quarter" idx="12"/>
          </p:nvPr>
        </p:nvSpPr>
        <p:spPr/>
        <p:txBody>
          <a:bodyPr/>
          <a:lstStyle/>
          <a:p>
            <a:fld id="{FCD4C485-E621-4037-BCCE-53FA28E14780}" type="slidenum">
              <a:rPr lang="en-US" smtClean="0"/>
              <a:pPr/>
              <a:t>‹#›</a:t>
            </a:fld>
            <a:endParaRPr lang="en-US"/>
          </a:p>
        </p:txBody>
      </p:sp>
    </p:spTree>
    <p:extLst>
      <p:ext uri="{BB962C8B-B14F-4D97-AF65-F5344CB8AC3E}">
        <p14:creationId xmlns:p14="http://schemas.microsoft.com/office/powerpoint/2010/main" val="113993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2" y="6459787"/>
            <a:ext cx="2472271"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Mental Health &amp; Addiction Association of Oregon</a:t>
            </a:r>
          </a:p>
        </p:txBody>
      </p:sp>
      <p:sp>
        <p:nvSpPr>
          <p:cNvPr id="6" name="Slide Number Placeholder 5"/>
          <p:cNvSpPr>
            <a:spLocks noGrp="1"/>
          </p:cNvSpPr>
          <p:nvPr>
            <p:ph type="sldNum" sz="quarter" idx="12"/>
          </p:nvPr>
        </p:nvSpPr>
        <p:spPr/>
        <p:txBody>
          <a:bodyPr/>
          <a:lstStyle/>
          <a:p>
            <a:fld id="{FCD4C485-E621-4037-BCCE-53FA28E14780}" type="slidenum">
              <a:rPr lang="en-US" smtClean="0"/>
              <a:pPr/>
              <a:t>‹#›</a:t>
            </a:fld>
            <a:endParaRPr lang="en-US"/>
          </a:p>
        </p:txBody>
      </p:sp>
    </p:spTree>
    <p:extLst>
      <p:ext uri="{BB962C8B-B14F-4D97-AF65-F5344CB8AC3E}">
        <p14:creationId xmlns:p14="http://schemas.microsoft.com/office/powerpoint/2010/main" val="1475919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10970684" cy="1141412"/>
          </a:xfrm>
        </p:spPr>
        <p:txBody>
          <a:bodyPr/>
          <a:lstStyle/>
          <a:p>
            <a:r>
              <a:rPr lang="en-US"/>
              <a:t>Click to edit Master title style</a:t>
            </a:r>
          </a:p>
        </p:txBody>
      </p:sp>
      <p:sp>
        <p:nvSpPr>
          <p:cNvPr id="3" name="Rectangle 3"/>
          <p:cNvSpPr>
            <a:spLocks noGrp="1" noChangeArrowheads="1"/>
          </p:cNvSpPr>
          <p:nvPr>
            <p:ph type="dt" idx="10"/>
          </p:nvPr>
        </p:nvSpPr>
        <p:spPr>
          <a:xfrm>
            <a:off x="1097282" y="6459787"/>
            <a:ext cx="2472271" cy="365125"/>
          </a:xfrm>
          <a:prstGeom prst="rect">
            <a:avLst/>
          </a:prstGeom>
        </p:spPr>
        <p:txBody>
          <a:bodyPr/>
          <a:lstStyle>
            <a:lvl1pPr>
              <a:defRPr/>
            </a:lvl1pPr>
          </a:lstStyle>
          <a:p>
            <a:pPr>
              <a:defRPr/>
            </a:pPr>
            <a:endParaRPr lang="en-US"/>
          </a:p>
        </p:txBody>
      </p:sp>
      <p:sp>
        <p:nvSpPr>
          <p:cNvPr id="4" name="Rectangle 4"/>
          <p:cNvSpPr>
            <a:spLocks noGrp="1" noChangeArrowheads="1"/>
          </p:cNvSpPr>
          <p:nvPr>
            <p:ph type="ftr" idx="11"/>
          </p:nvPr>
        </p:nvSpPr>
        <p:spPr/>
        <p:txBody>
          <a:bodyPr/>
          <a:lstStyle>
            <a:lvl1pPr>
              <a:defRPr/>
            </a:lvl1pPr>
          </a:lstStyle>
          <a:p>
            <a:pPr>
              <a:defRPr/>
            </a:pPr>
            <a:r>
              <a:rPr lang="en-US" altLang="en-US"/>
              <a:t>Mental Health &amp; Addiction Association of Oregon</a:t>
            </a:r>
            <a:endParaRPr lang="en-US" altLang="en-US" dirty="0"/>
          </a:p>
        </p:txBody>
      </p:sp>
      <p:sp>
        <p:nvSpPr>
          <p:cNvPr id="5" name="Rectangle 5"/>
          <p:cNvSpPr>
            <a:spLocks noGrp="1" noChangeArrowheads="1"/>
          </p:cNvSpPr>
          <p:nvPr>
            <p:ph type="sldNum" idx="12"/>
          </p:nvPr>
        </p:nvSpPr>
        <p:spPr/>
        <p:txBody>
          <a:bodyPr/>
          <a:lstStyle>
            <a:lvl1pPr>
              <a:defRPr>
                <a:latin typeface="Cambria" pitchFamily="18" charset="0"/>
                <a:ea typeface="ＭＳ Ｐゴシック" pitchFamily="34" charset="-128"/>
              </a:defRPr>
            </a:lvl1pPr>
          </a:lstStyle>
          <a:p>
            <a:pPr>
              <a:defRPr/>
            </a:pPr>
            <a:fld id="{59B10FD0-5A8D-4A49-A0DA-914526E842A8}" type="slidenum">
              <a:rPr lang="en-US"/>
              <a:pPr>
                <a:defRPr/>
              </a:pPr>
              <a:t>‹#›</a:t>
            </a:fld>
            <a:endParaRPr lang="en-US"/>
          </a:p>
        </p:txBody>
      </p:sp>
    </p:spTree>
    <p:extLst>
      <p:ext uri="{BB962C8B-B14F-4D97-AF65-F5344CB8AC3E}">
        <p14:creationId xmlns:p14="http://schemas.microsoft.com/office/powerpoint/2010/main" val="645916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rtlCol="0">
            <a:normAutofit/>
          </a:bodyPr>
          <a:lstStyle/>
          <a:p>
            <a:pPr lvl="0"/>
            <a:r>
              <a:rPr lang="en-US" noProof="0"/>
              <a:t>Click icon to add table</a:t>
            </a:r>
          </a:p>
        </p:txBody>
      </p:sp>
      <p:sp>
        <p:nvSpPr>
          <p:cNvPr id="4" name="Date Placeholder 3"/>
          <p:cNvSpPr>
            <a:spLocks noGrp="1"/>
          </p:cNvSpPr>
          <p:nvPr>
            <p:ph type="dt" sz="half" idx="10"/>
          </p:nvPr>
        </p:nvSpPr>
        <p:spPr>
          <a:xfrm>
            <a:off x="1097282" y="6459787"/>
            <a:ext cx="2472271"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Mental Health &amp; Addiction Association of Oregon</a:t>
            </a:r>
          </a:p>
        </p:txBody>
      </p:sp>
      <p:sp>
        <p:nvSpPr>
          <p:cNvPr id="6" name="Slide Number Placeholder 5"/>
          <p:cNvSpPr>
            <a:spLocks noGrp="1"/>
          </p:cNvSpPr>
          <p:nvPr>
            <p:ph type="sldNum" sz="quarter" idx="12"/>
          </p:nvPr>
        </p:nvSpPr>
        <p:spPr/>
        <p:txBody>
          <a:bodyPr/>
          <a:lstStyle>
            <a:lvl1pPr>
              <a:defRPr/>
            </a:lvl1pPr>
          </a:lstStyle>
          <a:p>
            <a:pPr>
              <a:defRPr/>
            </a:pPr>
            <a:fld id="{7228B176-62EC-4564-912D-1523682AFA12}" type="slidenum">
              <a:rPr lang="en-US"/>
              <a:pPr>
                <a:defRPr/>
              </a:pPr>
              <a:t>‹#›</a:t>
            </a:fld>
            <a:endParaRPr lang="en-US"/>
          </a:p>
        </p:txBody>
      </p:sp>
    </p:spTree>
    <p:extLst>
      <p:ext uri="{BB962C8B-B14F-4D97-AF65-F5344CB8AC3E}">
        <p14:creationId xmlns:p14="http://schemas.microsoft.com/office/powerpoint/2010/main" val="3799818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97282" y="6459787"/>
            <a:ext cx="2472271"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3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a:t>
            </a:fld>
            <a:endParaRPr lang="en-US" dirty="0"/>
          </a:p>
        </p:txBody>
      </p:sp>
      <p:pic>
        <p:nvPicPr>
          <p:cNvPr id="7" name="Picture 6" descr="A picture containing text, clipart&#10;&#10;Description automatically generated">
            <a:extLst>
              <a:ext uri="{FF2B5EF4-FFF2-40B4-BE49-F238E27FC236}">
                <a16:creationId xmlns:a16="http://schemas.microsoft.com/office/drawing/2014/main" id="{552C571B-5C17-4174-AE0A-2FC581D050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876237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Bebas Neue" panose="020B0606020202050201"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a:t>Mental Health &amp; Addiction Association of Oregon</a:t>
            </a:r>
          </a:p>
        </p:txBody>
      </p:sp>
      <p:sp>
        <p:nvSpPr>
          <p:cNvPr id="6" name="Slide Number Placeholder 5"/>
          <p:cNvSpPr>
            <a:spLocks noGrp="1"/>
          </p:cNvSpPr>
          <p:nvPr>
            <p:ph type="sldNum" sz="quarter" idx="12"/>
          </p:nvPr>
        </p:nvSpPr>
        <p:spPr/>
        <p:txBody>
          <a:bodyPr/>
          <a:lstStyle/>
          <a:p>
            <a:fld id="{FCD4C485-E621-4037-BCCE-53FA28E14780}" type="slidenum">
              <a:rPr lang="en-US" smtClean="0"/>
              <a:pPr/>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text, clipart&#10;&#10;Description automatically generated">
            <a:extLst>
              <a:ext uri="{FF2B5EF4-FFF2-40B4-BE49-F238E27FC236}">
                <a16:creationId xmlns:a16="http://schemas.microsoft.com/office/drawing/2014/main" id="{EA36610E-3E20-49B9-A57C-3B1F508379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283307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pPr>
              <a:defRPr/>
            </a:pPr>
            <a:r>
              <a:rPr lang="en-US"/>
              <a:t>Mental Health &amp; Addiction Association of Oregon</a:t>
            </a:r>
          </a:p>
        </p:txBody>
      </p:sp>
      <p:sp>
        <p:nvSpPr>
          <p:cNvPr id="7" name="Slide Number Placeholder 6"/>
          <p:cNvSpPr>
            <a:spLocks noGrp="1"/>
          </p:cNvSpPr>
          <p:nvPr>
            <p:ph type="sldNum" sz="quarter" idx="12"/>
          </p:nvPr>
        </p:nvSpPr>
        <p:spPr/>
        <p:txBody>
          <a:bodyPr/>
          <a:lstStyle/>
          <a:p>
            <a:fld id="{D33A319E-DD88-4A6E-B82B-2D9A6BA0984A}" type="slidenum">
              <a:rPr lang="en-US" smtClean="0"/>
              <a:pPr/>
              <a:t>‹#›</a:t>
            </a:fld>
            <a:endParaRPr lang="en-US"/>
          </a:p>
        </p:txBody>
      </p:sp>
      <p:pic>
        <p:nvPicPr>
          <p:cNvPr id="9" name="Picture 8" descr="A picture containing text, clipart&#10;&#10;Description automatically generated">
            <a:extLst>
              <a:ext uri="{FF2B5EF4-FFF2-40B4-BE49-F238E27FC236}">
                <a16:creationId xmlns:a16="http://schemas.microsoft.com/office/drawing/2014/main" id="{CAB2248C-F6B6-4CEA-8FCC-85D750B076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3869343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Mental Health &amp; Addiction Association of Oregon</a:t>
            </a:r>
          </a:p>
        </p:txBody>
      </p:sp>
      <p:sp>
        <p:nvSpPr>
          <p:cNvPr id="9" name="Slide Number Placeholder 8"/>
          <p:cNvSpPr>
            <a:spLocks noGrp="1"/>
          </p:cNvSpPr>
          <p:nvPr>
            <p:ph type="sldNum" sz="quarter" idx="12"/>
          </p:nvPr>
        </p:nvSpPr>
        <p:spPr/>
        <p:txBody>
          <a:bodyPr/>
          <a:lstStyle/>
          <a:p>
            <a:fld id="{FCD4C485-E621-4037-BCCE-53FA28E14780}" type="slidenum">
              <a:rPr lang="en-US" smtClean="0"/>
              <a:pPr/>
              <a:t>‹#›</a:t>
            </a:fld>
            <a:endParaRPr lang="en-US"/>
          </a:p>
        </p:txBody>
      </p:sp>
      <p:pic>
        <p:nvPicPr>
          <p:cNvPr id="11" name="Picture 10" descr="A picture containing text, clipart&#10;&#10;Description automatically generated">
            <a:extLst>
              <a:ext uri="{FF2B5EF4-FFF2-40B4-BE49-F238E27FC236}">
                <a16:creationId xmlns:a16="http://schemas.microsoft.com/office/drawing/2014/main" id="{ACE70D95-6414-4286-A8EC-F75FB5AF92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258057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pPr>
              <a:defRPr/>
            </a:pPr>
            <a:r>
              <a:rPr lang="en-US"/>
              <a:t>Mental Health &amp; Addiction Association of Oregon</a:t>
            </a:r>
          </a:p>
        </p:txBody>
      </p:sp>
      <p:sp>
        <p:nvSpPr>
          <p:cNvPr id="5" name="Slide Number Placeholder 4"/>
          <p:cNvSpPr>
            <a:spLocks noGrp="1"/>
          </p:cNvSpPr>
          <p:nvPr>
            <p:ph type="sldNum" sz="quarter" idx="12"/>
          </p:nvPr>
        </p:nvSpPr>
        <p:spPr/>
        <p:txBody>
          <a:bodyPr/>
          <a:lstStyle/>
          <a:p>
            <a:fld id="{3EE79A85-6FE2-4B5B-B4CA-87CA0F50BE38}" type="slidenum">
              <a:rPr lang="en-US" smtClean="0"/>
              <a:pPr/>
              <a:t>‹#›</a:t>
            </a:fld>
            <a:endParaRPr lang="en-US"/>
          </a:p>
        </p:txBody>
      </p:sp>
      <p:pic>
        <p:nvPicPr>
          <p:cNvPr id="6" name="Picture 5" descr="A picture containing text, clipart&#10;&#10;Description automatically generated">
            <a:extLst>
              <a:ext uri="{FF2B5EF4-FFF2-40B4-BE49-F238E27FC236}">
                <a16:creationId xmlns:a16="http://schemas.microsoft.com/office/drawing/2014/main" id="{DA146DA5-4CA7-44B1-8E8F-1DD5B4E6D6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335382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pPr>
              <a:defRPr/>
            </a:pPr>
            <a:r>
              <a:rPr lang="en-US" altLang="en-US"/>
              <a:t>Mental Health &amp; Addiction Association of Oregon</a:t>
            </a:r>
            <a:endParaRPr lang="en-US" altLang="en-US" dirty="0"/>
          </a:p>
        </p:txBody>
      </p:sp>
      <p:sp>
        <p:nvSpPr>
          <p:cNvPr id="9" name="Slide Number Placeholder 8"/>
          <p:cNvSpPr>
            <a:spLocks noGrp="1"/>
          </p:cNvSpPr>
          <p:nvPr>
            <p:ph type="sldNum" sz="quarter" idx="12"/>
          </p:nvPr>
        </p:nvSpPr>
        <p:spPr/>
        <p:txBody>
          <a:bodyPr/>
          <a:lstStyle/>
          <a:p>
            <a:pPr>
              <a:defRPr/>
            </a:pPr>
            <a:fld id="{F3A7D529-EA99-4B2A-AA84-2AEA382FB195}" type="slidenum">
              <a:rPr lang="en-US" smtClean="0"/>
              <a:pPr>
                <a:defRPr/>
              </a:pPr>
              <a:t>‹#›</a:t>
            </a:fld>
            <a:endParaRPr lang="en-US"/>
          </a:p>
        </p:txBody>
      </p:sp>
      <p:pic>
        <p:nvPicPr>
          <p:cNvPr id="10" name="Picture 9" descr="A picture containing text, clipart&#10;&#10;Description automatically generated">
            <a:extLst>
              <a:ext uri="{FF2B5EF4-FFF2-40B4-BE49-F238E27FC236}">
                <a16:creationId xmlns:a16="http://schemas.microsoft.com/office/drawing/2014/main" id="{DB48BECC-6BA7-4689-B614-EF09A67A90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265279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a:prstGeom prst="rect">
            <a:avLst/>
          </a:prstGeom>
        </p:spPr>
        <p:txBody>
          <a:bodyPr/>
          <a:lstStyle>
            <a:lvl1pPr algn="l">
              <a:defRPr/>
            </a:lvl1pPr>
          </a:lstStyle>
          <a:p>
            <a:endParaRPr lang="en-US"/>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r>
              <a:rPr lang="en-US">
                <a:solidFill>
                  <a:srgbClr val="637052"/>
                </a:solidFill>
              </a:rPr>
              <a:t>Mental Health &amp; Addiction Association of Oregon</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CD4C485-E621-4037-BCCE-53FA28E14780}"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val="155209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7282" y="6459787"/>
            <a:ext cx="2472271"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Mental Health &amp; Addiction Association of Oregon</a:t>
            </a:r>
          </a:p>
        </p:txBody>
      </p:sp>
      <p:sp>
        <p:nvSpPr>
          <p:cNvPr id="7" name="Slide Number Placeholder 6"/>
          <p:cNvSpPr>
            <a:spLocks noGrp="1"/>
          </p:cNvSpPr>
          <p:nvPr>
            <p:ph type="sldNum" sz="quarter" idx="12"/>
          </p:nvPr>
        </p:nvSpPr>
        <p:spPr/>
        <p:txBody>
          <a:bodyPr/>
          <a:lstStyle/>
          <a:p>
            <a:fld id="{FCD4C485-E621-4037-BCCE-53FA28E14780}" type="slidenum">
              <a:rPr lang="en-US" smtClean="0"/>
              <a:pPr/>
              <a:t>‹#›</a:t>
            </a:fld>
            <a:endParaRPr lang="en-US"/>
          </a:p>
        </p:txBody>
      </p:sp>
    </p:spTree>
    <p:extLst>
      <p:ext uri="{BB962C8B-B14F-4D97-AF65-F5344CB8AC3E}">
        <p14:creationId xmlns:p14="http://schemas.microsoft.com/office/powerpoint/2010/main" val="141070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latin typeface="Arial" panose="020B0604020202020204" pitchFamily="34" charset="0"/>
              </a:defRPr>
            </a:lvl1pPr>
          </a:lstStyle>
          <a:p>
            <a:pPr defTabSz="457200"/>
            <a:r>
              <a:rPr lang="en-US">
                <a:solidFill>
                  <a:prstClr val="white">
                    <a:shade val="50000"/>
                  </a:prstClr>
                </a:solidFill>
              </a:rPr>
              <a:t>Mental Health &amp; Addiction Association of Oregon</a:t>
            </a:r>
            <a:endParaRPr lang="en-US" dirty="0">
              <a:solidFill>
                <a:prstClr val="white">
                  <a:shade val="50000"/>
                </a:prstClr>
              </a:solidFill>
            </a:endParaRPr>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latin typeface="Arial" panose="020B0604020202020204" pitchFamily="34" charset="0"/>
              </a:defRPr>
            </a:lvl1pPr>
          </a:lstStyle>
          <a:p>
            <a:pPr defTabSz="457200"/>
            <a:fld id="{226D727D-7041-5744-9EBC-B0245723305A}" type="slidenum">
              <a:rPr lang="en-US" smtClean="0">
                <a:solidFill>
                  <a:prstClr val="white">
                    <a:shade val="50000"/>
                  </a:prstClr>
                </a:solidFill>
              </a:rPr>
              <a:pPr defTabSz="457200"/>
              <a:t>‹#›</a:t>
            </a:fld>
            <a:endParaRPr lang="en-US" dirty="0">
              <a:solidFill>
                <a:prstClr val="white">
                  <a:shade val="50000"/>
                </a:prstClr>
              </a:solidFill>
            </a:endParaRP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89E22D04-25C8-4550-8D92-4E0C92036FE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53108" y="6503408"/>
            <a:ext cx="1180309" cy="271471"/>
          </a:xfrm>
          <a:prstGeom prst="rect">
            <a:avLst/>
          </a:prstGeom>
        </p:spPr>
      </p:pic>
    </p:spTree>
    <p:extLst>
      <p:ext uri="{BB962C8B-B14F-4D97-AF65-F5344CB8AC3E}">
        <p14:creationId xmlns:p14="http://schemas.microsoft.com/office/powerpoint/2010/main" val="2663240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Bebas Neue" panose="020B0606020202050201"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Arial" panose="020B0604020202020204" pitchFamily="34"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Arial" panose="020B0604020202020204" pitchFamily="34"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Arial" panose="020B0604020202020204" pitchFamily="34"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Arial" panose="020B0604020202020204" pitchFamily="34"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1444" y="2559305"/>
            <a:ext cx="10113754" cy="1938992"/>
          </a:xfrm>
          <a:prstGeom prst="rect">
            <a:avLst/>
          </a:prstGeom>
          <a:noFill/>
        </p:spPr>
        <p:txBody>
          <a:bodyPr wrap="square" rtlCol="0">
            <a:spAutoFit/>
          </a:bodyPr>
          <a:lstStyle/>
          <a:p>
            <a:pPr algn="ctr"/>
            <a:r>
              <a:rPr lang="en-US" sz="6000" b="1" cap="all" dirty="0">
                <a:latin typeface="Bebas Neue" panose="020B0606020202050201"/>
              </a:rPr>
              <a:t>Welcome Back to </a:t>
            </a:r>
          </a:p>
          <a:p>
            <a:pPr algn="ctr"/>
            <a:r>
              <a:rPr lang="en-US" sz="6000" b="1" cap="all" dirty="0">
                <a:solidFill>
                  <a:schemeClr val="accent1"/>
                </a:solidFill>
                <a:latin typeface="Bebas Neue" panose="020B0606020202050201"/>
              </a:rPr>
              <a:t>Money Basics</a:t>
            </a:r>
            <a:endParaRPr lang="en-US" sz="6000" b="1" dirty="0">
              <a:solidFill>
                <a:schemeClr val="accent1"/>
              </a:solidFill>
            </a:endParaRPr>
          </a:p>
        </p:txBody>
      </p:sp>
      <p:sp>
        <p:nvSpPr>
          <p:cNvPr id="7" name="TextBox 6"/>
          <p:cNvSpPr txBox="1"/>
          <p:nvPr/>
        </p:nvSpPr>
        <p:spPr>
          <a:xfrm>
            <a:off x="625130" y="4629174"/>
            <a:ext cx="6858000" cy="923330"/>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A peer-led, person-directed, and strengths-based</a:t>
            </a:r>
          </a:p>
          <a:p>
            <a:pPr algn="ctr"/>
            <a:r>
              <a:rPr lang="en-US" dirty="0">
                <a:latin typeface="Arial" panose="020B0604020202020204" pitchFamily="34" charset="0"/>
                <a:cs typeface="Arial" panose="020B0604020202020204" pitchFamily="34" charset="0"/>
              </a:rPr>
              <a:t>financial empowerment training for individuals who experience mental health and/or addiction challenges </a:t>
            </a:r>
          </a:p>
        </p:txBody>
      </p:sp>
      <p:sp>
        <p:nvSpPr>
          <p:cNvPr id="6" name="Footer Placeholder 3">
            <a:extLst>
              <a:ext uri="{FF2B5EF4-FFF2-40B4-BE49-F238E27FC236}">
                <a16:creationId xmlns:a16="http://schemas.microsoft.com/office/drawing/2014/main" id="{9AD81A3A-D78A-432F-8B4E-8C6E62EF6621}"/>
              </a:ext>
            </a:extLst>
          </p:cNvPr>
          <p:cNvSpPr>
            <a:spLocks noGrp="1"/>
          </p:cNvSpPr>
          <p:nvPr>
            <p:ph type="ftr" sz="quarter" idx="11"/>
          </p:nvPr>
        </p:nvSpPr>
        <p:spPr>
          <a:xfrm>
            <a:off x="3686186" y="6459787"/>
            <a:ext cx="4822804" cy="365125"/>
          </a:xfrm>
        </p:spPr>
        <p:txBody>
          <a:bodyPr/>
          <a:lstStyle/>
          <a:p>
            <a:r>
              <a:rPr lang="en-US" dirty="0"/>
              <a:t>Mental Health &amp; Addiction Association of Oregon</a:t>
            </a:r>
          </a:p>
        </p:txBody>
      </p:sp>
      <p:sp>
        <p:nvSpPr>
          <p:cNvPr id="9" name="Slide Number Placeholder 4">
            <a:extLst>
              <a:ext uri="{FF2B5EF4-FFF2-40B4-BE49-F238E27FC236}">
                <a16:creationId xmlns:a16="http://schemas.microsoft.com/office/drawing/2014/main" id="{76319102-84B2-4694-AA50-6E55C5C84D3E}"/>
              </a:ext>
            </a:extLst>
          </p:cNvPr>
          <p:cNvSpPr>
            <a:spLocks noGrp="1"/>
          </p:cNvSpPr>
          <p:nvPr>
            <p:ph type="sldNum" sz="quarter" idx="12"/>
          </p:nvPr>
        </p:nvSpPr>
        <p:spPr>
          <a:xfrm>
            <a:off x="9900460" y="6459787"/>
            <a:ext cx="1312025" cy="365125"/>
          </a:xfrm>
        </p:spPr>
        <p:txBody>
          <a:bodyPr/>
          <a:lstStyle/>
          <a:p>
            <a:fld id="{FCD4C485-E621-4037-BCCE-53FA28E14780}" type="slidenum">
              <a:rPr lang="en-US" smtClean="0"/>
              <a:pPr/>
              <a:t>1</a:t>
            </a:fld>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3130" y="2428427"/>
            <a:ext cx="4455995" cy="3341997"/>
          </a:xfrm>
          <a:prstGeom prst="rect">
            <a:avLst/>
          </a:prstGeom>
        </p:spPr>
      </p:pic>
    </p:spTree>
    <p:extLst>
      <p:ext uri="{BB962C8B-B14F-4D97-AF65-F5344CB8AC3E}">
        <p14:creationId xmlns:p14="http://schemas.microsoft.com/office/powerpoint/2010/main" val="172192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19" y="370416"/>
            <a:ext cx="10357434" cy="1450757"/>
          </a:xfrm>
        </p:spPr>
        <p:txBody>
          <a:bodyPr/>
          <a:lstStyle/>
          <a:p>
            <a:r>
              <a:rPr lang="en-US" dirty="0">
                <a:solidFill>
                  <a:schemeClr val="accent1"/>
                </a:solidFill>
              </a:rPr>
              <a:t>Interest-Rate &amp; Month-to-Month Strategies</a:t>
            </a:r>
          </a:p>
        </p:txBody>
      </p:sp>
      <p:sp>
        <p:nvSpPr>
          <p:cNvPr id="3" name="Content Placeholder 2"/>
          <p:cNvSpPr>
            <a:spLocks noGrp="1"/>
          </p:cNvSpPr>
          <p:nvPr>
            <p:ph idx="1"/>
          </p:nvPr>
        </p:nvSpPr>
        <p:spPr>
          <a:xfrm>
            <a:off x="1304144" y="1845734"/>
            <a:ext cx="9668656" cy="4023360"/>
          </a:xfrm>
        </p:spPr>
        <p:txBody>
          <a:bodyPr/>
          <a:lstStyle/>
          <a:p>
            <a:pPr marL="0" indent="0">
              <a:buNone/>
            </a:pPr>
            <a:r>
              <a:rPr lang="en-US" b="1" dirty="0">
                <a:solidFill>
                  <a:schemeClr val="tx2"/>
                </a:solidFill>
              </a:rPr>
              <a:t>The Interest Rate Strategy:</a:t>
            </a:r>
          </a:p>
          <a:p>
            <a:pPr marL="0" indent="0">
              <a:buNone/>
            </a:pPr>
            <a:r>
              <a:rPr lang="en-US" dirty="0"/>
              <a:t>Pay off the debts with the highest interest rates first, working your way from the bills with the highest rates to those with lower rates</a:t>
            </a:r>
          </a:p>
          <a:p>
            <a:pPr marL="0" indent="0">
              <a:buNone/>
            </a:pPr>
            <a:r>
              <a:rPr lang="en-US" b="1" dirty="0"/>
              <a:t>Goal: </a:t>
            </a:r>
            <a:r>
              <a:rPr lang="en-US" dirty="0"/>
              <a:t>Reduce the long-term effects of interest</a:t>
            </a:r>
            <a:endParaRPr lang="en-US" b="1" dirty="0"/>
          </a:p>
          <a:p>
            <a:pPr marL="0" indent="0">
              <a:buNone/>
            </a:pPr>
            <a:r>
              <a:rPr lang="en-US" b="1" dirty="0">
                <a:solidFill>
                  <a:schemeClr val="tx2"/>
                </a:solidFill>
              </a:rPr>
              <a:t>The Month to Month Strategy:</a:t>
            </a:r>
          </a:p>
          <a:p>
            <a:pPr marL="0" indent="0">
              <a:buNone/>
            </a:pPr>
            <a:r>
              <a:rPr lang="en-US" dirty="0"/>
              <a:t>Organize your monthly debts by whichever is easiest to pay off </a:t>
            </a:r>
          </a:p>
          <a:p>
            <a:pPr marL="0" indent="0">
              <a:buNone/>
            </a:pPr>
            <a:r>
              <a:rPr lang="en-US" b="1" dirty="0"/>
              <a:t>Goal: </a:t>
            </a:r>
            <a:r>
              <a:rPr lang="en-US" dirty="0"/>
              <a:t>Reduce the amount you pay each month</a:t>
            </a:r>
          </a:p>
          <a:p>
            <a:pPr lvl="1">
              <a:buFont typeface="Wingdings" panose="05000000000000000000" pitchFamily="2" charset="2"/>
              <a:buChar char="§"/>
            </a:pPr>
            <a:r>
              <a:rPr lang="en-US" dirty="0"/>
              <a:t>Note: This is a short-term fix for larger debt problems</a:t>
            </a:r>
          </a:p>
          <a:p>
            <a:pPr>
              <a:buFont typeface="Courier New" panose="02070309020205020404" pitchFamily="49" charset="0"/>
              <a:buChar char="o"/>
            </a:pPr>
            <a:endParaRPr lang="en-US" dirty="0"/>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10</a:t>
            </a:fld>
            <a:endParaRPr lang="en-US" dirty="0"/>
          </a:p>
        </p:txBody>
      </p:sp>
    </p:spTree>
    <p:extLst>
      <p:ext uri="{BB962C8B-B14F-4D97-AF65-F5344CB8AC3E}">
        <p14:creationId xmlns:p14="http://schemas.microsoft.com/office/powerpoint/2010/main" val="245493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The “Snowball” &amp; the “avalanche” Technique</a:t>
            </a:r>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11</a:t>
            </a:fld>
            <a:endParaRPr lang="en-US" dirty="0"/>
          </a:p>
        </p:txBody>
      </p:sp>
      <p:sp>
        <p:nvSpPr>
          <p:cNvPr id="4" name="TextBox 3"/>
          <p:cNvSpPr txBox="1"/>
          <p:nvPr/>
        </p:nvSpPr>
        <p:spPr>
          <a:xfrm>
            <a:off x="1097280" y="1836417"/>
            <a:ext cx="5273540" cy="409342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Debt Snowball: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List your debts in order from </a:t>
            </a:r>
            <a:r>
              <a:rPr lang="en-US" sz="2000" i="1" dirty="0">
                <a:latin typeface="Arial" panose="020B0604020202020204" pitchFamily="34" charset="0"/>
                <a:cs typeface="Arial" panose="020B0604020202020204" pitchFamily="34" charset="0"/>
              </a:rPr>
              <a:t>lowest balance </a:t>
            </a:r>
            <a:r>
              <a:rPr lang="en-US" sz="2000" dirty="0">
                <a:latin typeface="Arial" panose="020B0604020202020204" pitchFamily="34" charset="0"/>
                <a:cs typeface="Arial" panose="020B0604020202020204" pitchFamily="34" charset="0"/>
              </a:rPr>
              <a:t>to largest. Don’t pay attention to interest rates.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Put extra money towards your smallest debt, while continuing to make minimum payments on all your other debts, and work your way up.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Once you’ve paid the smallest debt off, move on to the next smallest, and so on, working your way through your list.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Continue “snowballing” your debt payments until they are all paid off! </a:t>
            </a:r>
          </a:p>
        </p:txBody>
      </p:sp>
      <p:sp>
        <p:nvSpPr>
          <p:cNvPr id="7" name="TextBox 6"/>
          <p:cNvSpPr txBox="1"/>
          <p:nvPr/>
        </p:nvSpPr>
        <p:spPr>
          <a:xfrm>
            <a:off x="6223917" y="1836417"/>
            <a:ext cx="5273540" cy="422072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Debt Avalanche: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List your debts in order from the </a:t>
            </a:r>
            <a:r>
              <a:rPr lang="en-US" sz="2000" i="1" dirty="0">
                <a:latin typeface="Arial" panose="020B0604020202020204" pitchFamily="34" charset="0"/>
                <a:cs typeface="Arial" panose="020B0604020202020204" pitchFamily="34" charset="0"/>
              </a:rPr>
              <a:t>highest interest rate</a:t>
            </a:r>
            <a:r>
              <a:rPr lang="en-US" sz="2000" dirty="0">
                <a:latin typeface="Arial" panose="020B0604020202020204" pitchFamily="34" charset="0"/>
                <a:cs typeface="Arial" panose="020B0604020202020204" pitchFamily="34" charset="0"/>
              </a:rPr>
              <a:t> to the lowest. Don’t pay attention to the balance.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Put extra money toward the debt with the highest interest rate, while continuing to make minimum payments on your other debts.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You will start at the top and work your way down, focusing on the next-highest interest rate, and so on.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Continue this “avalanche” of debt payments until all your debts are paid off!</a:t>
            </a:r>
          </a:p>
        </p:txBody>
      </p:sp>
    </p:spTree>
    <p:extLst>
      <p:ext uri="{BB962C8B-B14F-4D97-AF65-F5344CB8AC3E}">
        <p14:creationId xmlns:p14="http://schemas.microsoft.com/office/powerpoint/2010/main" val="217016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Additional Options for Paying Off Debt</a:t>
            </a:r>
          </a:p>
        </p:txBody>
      </p:sp>
      <p:sp>
        <p:nvSpPr>
          <p:cNvPr id="3" name="Content Placeholder 2"/>
          <p:cNvSpPr>
            <a:spLocks noGrp="1"/>
          </p:cNvSpPr>
          <p:nvPr>
            <p:ph idx="1"/>
          </p:nvPr>
        </p:nvSpPr>
        <p:spPr>
          <a:xfrm>
            <a:off x="1097279" y="1845734"/>
            <a:ext cx="10115205" cy="4023360"/>
          </a:xfrm>
        </p:spPr>
        <p:txBody>
          <a:bodyPr>
            <a:normAutofit/>
          </a:bodyPr>
          <a:lstStyle/>
          <a:p>
            <a:pPr marL="457200" indent="-457200">
              <a:buFont typeface="+mj-lt"/>
              <a:buAutoNum type="arabicPeriod"/>
            </a:pPr>
            <a:r>
              <a:rPr lang="en-US" b="1" dirty="0"/>
              <a:t>Debt consolidation loan or debt management plan</a:t>
            </a:r>
          </a:p>
          <a:p>
            <a:pPr marL="749808" lvl="1" indent="-457200">
              <a:buFont typeface="+mj-lt"/>
              <a:buAutoNum type="alphaLcPeriod"/>
            </a:pPr>
            <a:r>
              <a:rPr lang="en-US" dirty="0"/>
              <a:t>Merging multiple loans into one – you make monthly payments to one lender and they pay off your existing debts</a:t>
            </a:r>
          </a:p>
          <a:p>
            <a:pPr marL="457200" indent="-457200">
              <a:buFont typeface="+mj-lt"/>
              <a:buAutoNum type="arabicPeriod"/>
            </a:pPr>
            <a:r>
              <a:rPr lang="en-US" b="1" dirty="0"/>
              <a:t>Taking out a second loan</a:t>
            </a:r>
          </a:p>
          <a:p>
            <a:pPr marL="749808" lvl="1" indent="-457200">
              <a:buFont typeface="+mj-lt"/>
              <a:buAutoNum type="alphaLcPeriod"/>
            </a:pPr>
            <a:r>
              <a:rPr lang="en-US" dirty="0"/>
              <a:t>Get a new loan and use that to pay off an old one</a:t>
            </a:r>
          </a:p>
          <a:p>
            <a:pPr marL="457200" indent="-457200">
              <a:buFont typeface="+mj-lt"/>
              <a:buAutoNum type="arabicPeriod"/>
            </a:pPr>
            <a:r>
              <a:rPr lang="en-US" b="1" dirty="0"/>
              <a:t>Credit counseling</a:t>
            </a:r>
          </a:p>
          <a:p>
            <a:pPr marL="749808" lvl="1" indent="-457200">
              <a:buFont typeface="+mj-lt"/>
              <a:buAutoNum type="alphaLcPeriod"/>
            </a:pPr>
            <a:r>
              <a:rPr lang="en-US" dirty="0"/>
              <a:t>Can help you to negotiate payments, fees, and interest rates with your creditors</a:t>
            </a:r>
          </a:p>
          <a:p>
            <a:pPr marL="457200" indent="-457200">
              <a:buFont typeface="+mj-lt"/>
              <a:buAutoNum type="arabicPeriod"/>
            </a:pPr>
            <a:r>
              <a:rPr lang="en-US" b="1" dirty="0"/>
              <a:t>Debt settlement</a:t>
            </a:r>
          </a:p>
          <a:p>
            <a:pPr marL="635508" lvl="1" indent="-342900">
              <a:buFont typeface="+mj-lt"/>
              <a:buAutoNum type="alphaLcPeriod"/>
            </a:pPr>
            <a:r>
              <a:rPr lang="en-US" dirty="0"/>
              <a:t>Negotiating with a creditor to reduce the amount of the principal you still owe</a:t>
            </a:r>
          </a:p>
          <a:p>
            <a:pPr marL="457200" indent="-457200">
              <a:buFont typeface="+mj-lt"/>
              <a:buAutoNum type="arabicPeriod"/>
            </a:pPr>
            <a:r>
              <a:rPr lang="en-US" b="1" dirty="0"/>
              <a:t>File for Bankruptcy</a:t>
            </a:r>
          </a:p>
          <a:p>
            <a:pPr marL="749808" lvl="1" indent="-457200">
              <a:buFont typeface="+mj-lt"/>
              <a:buAutoNum type="alphaLcPeriod"/>
            </a:pPr>
            <a:r>
              <a:rPr lang="en-US" dirty="0"/>
              <a:t>Petition in court for your debts to be discharged</a:t>
            </a:r>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12</a:t>
            </a:fld>
            <a:endParaRPr lang="en-US" dirty="0"/>
          </a:p>
        </p:txBody>
      </p:sp>
    </p:spTree>
    <p:extLst>
      <p:ext uri="{BB962C8B-B14F-4D97-AF65-F5344CB8AC3E}">
        <p14:creationId xmlns:p14="http://schemas.microsoft.com/office/powerpoint/2010/main" val="415457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1"/>
                </a:solidFill>
              </a:rPr>
              <a:t>Pros &amp; Cons of Bankruptcy</a:t>
            </a:r>
          </a:p>
        </p:txBody>
      </p:sp>
      <p:sp>
        <p:nvSpPr>
          <p:cNvPr id="5" name="Text Placeholder 4"/>
          <p:cNvSpPr>
            <a:spLocks noGrp="1"/>
          </p:cNvSpPr>
          <p:nvPr>
            <p:ph type="body" idx="1"/>
          </p:nvPr>
        </p:nvSpPr>
        <p:spPr/>
        <p:txBody>
          <a:bodyPr/>
          <a:lstStyle/>
          <a:p>
            <a:r>
              <a:rPr lang="en-US" dirty="0"/>
              <a:t>Benefits</a:t>
            </a:r>
          </a:p>
        </p:txBody>
      </p:sp>
      <p:sp>
        <p:nvSpPr>
          <p:cNvPr id="6" name="Content Placeholder 5"/>
          <p:cNvSpPr>
            <a:spLocks noGrp="1"/>
          </p:cNvSpPr>
          <p:nvPr>
            <p:ph sz="half" idx="2"/>
          </p:nvPr>
        </p:nvSpPr>
        <p:spPr/>
        <p:txBody>
          <a:bodyPr/>
          <a:lstStyle/>
          <a:p>
            <a:pPr marL="457200" indent="-457200">
              <a:buFont typeface="+mj-lt"/>
              <a:buAutoNum type="arabicPeriod"/>
            </a:pPr>
            <a:r>
              <a:rPr lang="en-US" dirty="0"/>
              <a:t>Stops all collection actions by creditors</a:t>
            </a:r>
          </a:p>
          <a:p>
            <a:pPr marL="457200" indent="-457200">
              <a:buFont typeface="+mj-lt"/>
              <a:buAutoNum type="arabicPeriod"/>
            </a:pPr>
            <a:r>
              <a:rPr lang="en-US" dirty="0"/>
              <a:t>Most states exempt your home, car, and other essential assets</a:t>
            </a:r>
          </a:p>
          <a:p>
            <a:pPr marL="457200" indent="-457200">
              <a:buFont typeface="+mj-lt"/>
              <a:buAutoNum type="arabicPeriod"/>
            </a:pPr>
            <a:r>
              <a:rPr lang="en-US" dirty="0"/>
              <a:t>Can get you started on rebuilding your credit sooner</a:t>
            </a:r>
          </a:p>
          <a:p>
            <a:pPr marL="457200" indent="-457200">
              <a:buFont typeface="+mj-lt"/>
              <a:buAutoNum type="arabicPeriod"/>
            </a:pPr>
            <a:r>
              <a:rPr lang="en-US" dirty="0"/>
              <a:t>Can prevent your lenders from aggressive collection action</a:t>
            </a:r>
          </a:p>
        </p:txBody>
      </p:sp>
      <p:sp>
        <p:nvSpPr>
          <p:cNvPr id="7" name="Text Placeholder 6"/>
          <p:cNvSpPr>
            <a:spLocks noGrp="1"/>
          </p:cNvSpPr>
          <p:nvPr>
            <p:ph type="body" sz="quarter" idx="3"/>
          </p:nvPr>
        </p:nvSpPr>
        <p:spPr/>
        <p:txBody>
          <a:bodyPr/>
          <a:lstStyle/>
          <a:p>
            <a:r>
              <a:rPr lang="en-US" dirty="0"/>
              <a:t>Drawbacks</a:t>
            </a:r>
          </a:p>
        </p:txBody>
      </p:sp>
      <p:sp>
        <p:nvSpPr>
          <p:cNvPr id="8" name="Content Placeholder 7"/>
          <p:cNvSpPr>
            <a:spLocks noGrp="1"/>
          </p:cNvSpPr>
          <p:nvPr>
            <p:ph sz="quarter" idx="4"/>
          </p:nvPr>
        </p:nvSpPr>
        <p:spPr/>
        <p:txBody>
          <a:bodyPr/>
          <a:lstStyle/>
          <a:p>
            <a:pPr marL="457200" indent="-457200">
              <a:buFont typeface="+mj-lt"/>
              <a:buAutoNum type="arabicPeriod"/>
            </a:pPr>
            <a:r>
              <a:rPr lang="en-US" dirty="0"/>
              <a:t>You will lose all your credit cards</a:t>
            </a:r>
          </a:p>
          <a:p>
            <a:pPr marL="457200" indent="-457200">
              <a:buFont typeface="+mj-lt"/>
              <a:buAutoNum type="arabicPeriod"/>
            </a:pPr>
            <a:r>
              <a:rPr lang="en-US" dirty="0"/>
              <a:t>You will likely lose luxury possessions</a:t>
            </a:r>
          </a:p>
          <a:p>
            <a:pPr marL="457200" indent="-457200">
              <a:buFont typeface="+mj-lt"/>
              <a:buAutoNum type="arabicPeriod"/>
            </a:pPr>
            <a:r>
              <a:rPr lang="en-US" dirty="0"/>
              <a:t>It will be nearly impossible to get a mortgage for 5 years</a:t>
            </a:r>
          </a:p>
          <a:p>
            <a:pPr marL="457200" indent="-457200">
              <a:buFont typeface="+mj-lt"/>
              <a:buAutoNum type="arabicPeriod"/>
            </a:pPr>
            <a:r>
              <a:rPr lang="en-US" dirty="0"/>
              <a:t>Stays on your credit report for 10 years, which can make it difficult to get a credit card or loan</a:t>
            </a:r>
          </a:p>
          <a:p>
            <a:pPr marL="457200" indent="-457200">
              <a:buFont typeface="+mj-lt"/>
              <a:buAutoNum type="arabicPeriod"/>
            </a:pPr>
            <a:r>
              <a:rPr lang="en-US" dirty="0"/>
              <a:t>Not all debts may be discharged in a bankruptcy</a:t>
            </a:r>
          </a:p>
        </p:txBody>
      </p:sp>
      <p:sp>
        <p:nvSpPr>
          <p:cNvPr id="2" name="Footer Placeholder 1"/>
          <p:cNvSpPr>
            <a:spLocks noGrp="1"/>
          </p:cNvSpPr>
          <p:nvPr>
            <p:ph type="ftr" sz="quarter" idx="11"/>
          </p:nvPr>
        </p:nvSpPr>
        <p:spPr/>
        <p:txBody>
          <a:bodyPr/>
          <a:lstStyle/>
          <a:p>
            <a:r>
              <a:rPr lang="en-US"/>
              <a:t>Mental Health &amp; Addiction Association of Oregon</a:t>
            </a:r>
          </a:p>
        </p:txBody>
      </p:sp>
      <p:sp>
        <p:nvSpPr>
          <p:cNvPr id="3" name="Slide Number Placeholder 2"/>
          <p:cNvSpPr>
            <a:spLocks noGrp="1"/>
          </p:cNvSpPr>
          <p:nvPr>
            <p:ph type="sldNum" sz="quarter" idx="12"/>
          </p:nvPr>
        </p:nvSpPr>
        <p:spPr/>
        <p:txBody>
          <a:bodyPr/>
          <a:lstStyle/>
          <a:p>
            <a:fld id="{FCD4C485-E621-4037-BCCE-53FA28E14780}" type="slidenum">
              <a:rPr lang="en-US" smtClean="0"/>
              <a:pPr/>
              <a:t>13</a:t>
            </a:fld>
            <a:endParaRPr lang="en-US"/>
          </a:p>
        </p:txBody>
      </p:sp>
    </p:spTree>
    <p:extLst>
      <p:ext uri="{BB962C8B-B14F-4D97-AF65-F5344CB8AC3E}">
        <p14:creationId xmlns:p14="http://schemas.microsoft.com/office/powerpoint/2010/main" val="403167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solidFill>
                  <a:schemeClr val="accent1"/>
                </a:solidFill>
              </a:rPr>
              <a:t>Action Plan for Paying Off Debts</a:t>
            </a:r>
          </a:p>
        </p:txBody>
      </p:sp>
      <p:sp>
        <p:nvSpPr>
          <p:cNvPr id="13" name="Rectangle 2"/>
          <p:cNvSpPr>
            <a:spLocks noChangeArrowheads="1"/>
          </p:cNvSpPr>
          <p:nvPr/>
        </p:nvSpPr>
        <p:spPr bwMode="auto">
          <a:xfrm>
            <a:off x="-13703861" y="0"/>
            <a:ext cx="29401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Footer Placeholder 1"/>
          <p:cNvSpPr>
            <a:spLocks noGrp="1"/>
          </p:cNvSpPr>
          <p:nvPr>
            <p:ph type="ftr" sz="quarter" idx="11"/>
          </p:nvPr>
        </p:nvSpPr>
        <p:spPr/>
        <p:txBody>
          <a:bodyPr/>
          <a:lstStyle/>
          <a:p>
            <a:r>
              <a:rPr lang="en-US"/>
              <a:t>Mental Health &amp; Addiction Association of Oregon</a:t>
            </a:r>
            <a:endParaRPr lang="en-US" dirty="0"/>
          </a:p>
        </p:txBody>
      </p:sp>
      <p:sp>
        <p:nvSpPr>
          <p:cNvPr id="3" name="Slide Number Placeholder 2"/>
          <p:cNvSpPr>
            <a:spLocks noGrp="1"/>
          </p:cNvSpPr>
          <p:nvPr>
            <p:ph type="sldNum" sz="quarter" idx="12"/>
          </p:nvPr>
        </p:nvSpPr>
        <p:spPr/>
        <p:txBody>
          <a:bodyPr/>
          <a:lstStyle/>
          <a:p>
            <a:fld id="{FCD4C485-E621-4037-BCCE-53FA28E14780}" type="slidenum">
              <a:rPr lang="en-US" smtClean="0"/>
              <a:pPr/>
              <a:t>14</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562966"/>
              </p:ext>
            </p:extLst>
          </p:nvPr>
        </p:nvGraphicFramePr>
        <p:xfrm>
          <a:off x="1618938" y="2023966"/>
          <a:ext cx="9173979" cy="3158110"/>
        </p:xfrm>
        <a:graphic>
          <a:graphicData uri="http://schemas.openxmlformats.org/drawingml/2006/table">
            <a:tbl>
              <a:tblPr bandRow="1"/>
              <a:tblGrid>
                <a:gridCol w="2083632">
                  <a:extLst>
                    <a:ext uri="{9D8B030D-6E8A-4147-A177-3AD203B41FA5}">
                      <a16:colId xmlns:a16="http://schemas.microsoft.com/office/drawing/2014/main" val="20000"/>
                    </a:ext>
                  </a:extLst>
                </a:gridCol>
                <a:gridCol w="1229194">
                  <a:extLst>
                    <a:ext uri="{9D8B030D-6E8A-4147-A177-3AD203B41FA5}">
                      <a16:colId xmlns:a16="http://schemas.microsoft.com/office/drawing/2014/main" val="20001"/>
                    </a:ext>
                  </a:extLst>
                </a:gridCol>
                <a:gridCol w="1184223">
                  <a:extLst>
                    <a:ext uri="{9D8B030D-6E8A-4147-A177-3AD203B41FA5}">
                      <a16:colId xmlns:a16="http://schemas.microsoft.com/office/drawing/2014/main" val="20002"/>
                    </a:ext>
                  </a:extLst>
                </a:gridCol>
                <a:gridCol w="1375961">
                  <a:extLst>
                    <a:ext uri="{9D8B030D-6E8A-4147-A177-3AD203B41FA5}">
                      <a16:colId xmlns:a16="http://schemas.microsoft.com/office/drawing/2014/main" val="20003"/>
                    </a:ext>
                  </a:extLst>
                </a:gridCol>
                <a:gridCol w="1173678">
                  <a:extLst>
                    <a:ext uri="{9D8B030D-6E8A-4147-A177-3AD203B41FA5}">
                      <a16:colId xmlns:a16="http://schemas.microsoft.com/office/drawing/2014/main" val="20004"/>
                    </a:ext>
                  </a:extLst>
                </a:gridCol>
                <a:gridCol w="2127291">
                  <a:extLst>
                    <a:ext uri="{9D8B030D-6E8A-4147-A177-3AD203B41FA5}">
                      <a16:colId xmlns:a16="http://schemas.microsoft.com/office/drawing/2014/main" val="20005"/>
                    </a:ext>
                  </a:extLst>
                </a:gridCol>
              </a:tblGrid>
              <a:tr h="662922">
                <a:tc>
                  <a:txBody>
                    <a:bodyPr/>
                    <a:lstStyle/>
                    <a:p>
                      <a:pPr marL="0" marR="0" algn="l">
                        <a:lnSpc>
                          <a:spcPct val="115000"/>
                        </a:lnSpc>
                        <a:spcBef>
                          <a:spcPts val="0"/>
                        </a:spcBef>
                        <a:spcAft>
                          <a:spcPts val="0"/>
                        </a:spcAft>
                      </a:pPr>
                      <a:r>
                        <a:rPr lang="en-US" sz="1400" b="1" dirty="0">
                          <a:effectLst/>
                          <a:latin typeface="Arial" panose="020B0604020202020204" pitchFamily="34" charset="0"/>
                          <a:ea typeface="Calibri" panose="020F0502020204030204" pitchFamily="34" charset="0"/>
                        </a:rPr>
                        <a:t>Which monthly debt?</a:t>
                      </a:r>
                      <a:endParaRPr lang="en-US" sz="1400" dirty="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tc>
                  <a:txBody>
                    <a:bodyPr/>
                    <a:lstStyle/>
                    <a:p>
                      <a:pPr marL="0" marR="0" algn="l">
                        <a:lnSpc>
                          <a:spcPct val="115000"/>
                        </a:lnSpc>
                        <a:spcBef>
                          <a:spcPts val="0"/>
                        </a:spcBef>
                        <a:spcAft>
                          <a:spcPts val="0"/>
                        </a:spcAft>
                      </a:pPr>
                      <a:r>
                        <a:rPr lang="en-US" sz="1400" b="1">
                          <a:effectLst/>
                          <a:latin typeface="Arial" panose="020B0604020202020204" pitchFamily="34" charset="0"/>
                          <a:ea typeface="Calibri" panose="020F0502020204030204" pitchFamily="34" charset="0"/>
                        </a:rPr>
                        <a:t>How much is still owed?</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tc>
                  <a:txBody>
                    <a:bodyPr/>
                    <a:lstStyle/>
                    <a:p>
                      <a:pPr marL="0" marR="0" algn="l">
                        <a:lnSpc>
                          <a:spcPct val="115000"/>
                        </a:lnSpc>
                        <a:spcBef>
                          <a:spcPts val="0"/>
                        </a:spcBef>
                        <a:spcAft>
                          <a:spcPts val="0"/>
                        </a:spcAft>
                      </a:pPr>
                      <a:r>
                        <a:rPr lang="en-US" sz="1400" b="1">
                          <a:effectLst/>
                          <a:latin typeface="Arial" panose="020B0604020202020204" pitchFamily="34" charset="0"/>
                          <a:ea typeface="Calibri" panose="020F0502020204030204" pitchFamily="34" charset="0"/>
                        </a:rPr>
                        <a:t>What is the interest rate?</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tc>
                  <a:txBody>
                    <a:bodyPr/>
                    <a:lstStyle/>
                    <a:p>
                      <a:pPr marL="0" marR="0" algn="l">
                        <a:lnSpc>
                          <a:spcPct val="115000"/>
                        </a:lnSpc>
                        <a:spcBef>
                          <a:spcPts val="0"/>
                        </a:spcBef>
                        <a:spcAft>
                          <a:spcPts val="0"/>
                        </a:spcAft>
                      </a:pPr>
                      <a:r>
                        <a:rPr lang="en-US" sz="1400" b="1">
                          <a:effectLst/>
                          <a:latin typeface="Arial" panose="020B0604020202020204" pitchFamily="34" charset="0"/>
                          <a:ea typeface="Calibri" panose="020F0502020204030204" pitchFamily="34" charset="0"/>
                        </a:rPr>
                        <a:t>Payment option:</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tc>
                  <a:txBody>
                    <a:bodyPr/>
                    <a:lstStyle/>
                    <a:p>
                      <a:pPr marL="0" marR="0" algn="l">
                        <a:lnSpc>
                          <a:spcPct val="115000"/>
                        </a:lnSpc>
                        <a:spcBef>
                          <a:spcPts val="0"/>
                        </a:spcBef>
                        <a:spcAft>
                          <a:spcPts val="0"/>
                        </a:spcAft>
                      </a:pPr>
                      <a:r>
                        <a:rPr lang="en-US" sz="1400" b="1">
                          <a:effectLst/>
                          <a:latin typeface="Arial" panose="020B0604020202020204" pitchFamily="34" charset="0"/>
                          <a:ea typeface="Calibri" panose="020F0502020204030204" pitchFamily="34" charset="0"/>
                        </a:rPr>
                        <a:t>When will it be paid off?</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tc>
                  <a:txBody>
                    <a:bodyPr/>
                    <a:lstStyle/>
                    <a:p>
                      <a:pPr marL="0" marR="0" algn="l">
                        <a:lnSpc>
                          <a:spcPct val="115000"/>
                        </a:lnSpc>
                        <a:spcBef>
                          <a:spcPts val="0"/>
                        </a:spcBef>
                        <a:spcAft>
                          <a:spcPts val="0"/>
                        </a:spcAft>
                      </a:pPr>
                      <a:r>
                        <a:rPr lang="en-US" sz="1400" b="1">
                          <a:effectLst/>
                          <a:latin typeface="Arial" panose="020B0604020202020204" pitchFamily="34" charset="0"/>
                          <a:ea typeface="Calibri" panose="020F0502020204030204" pitchFamily="34" charset="0"/>
                        </a:rPr>
                        <a:t>How will it be paid off?</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2D2"/>
                    </a:solidFill>
                  </a:tcPr>
                </a:tc>
                <a:extLst>
                  <a:ext uri="{0D108BD9-81ED-4DB2-BD59-A6C34878D82A}">
                    <a16:rowId xmlns:a16="http://schemas.microsoft.com/office/drawing/2014/main" val="10000"/>
                  </a:ext>
                </a:extLst>
              </a:tr>
              <a:tr h="1823034">
                <a:tc>
                  <a:txBody>
                    <a:bodyPr/>
                    <a:lstStyle/>
                    <a:p>
                      <a:pPr marL="0" marR="0" algn="l">
                        <a:lnSpc>
                          <a:spcPct val="115000"/>
                        </a:lnSpc>
                        <a:spcBef>
                          <a:spcPts val="0"/>
                        </a:spcBef>
                        <a:spcAft>
                          <a:spcPts val="0"/>
                        </a:spcAft>
                        <a:tabLst>
                          <a:tab pos="2276475" algn="l"/>
                        </a:tabLst>
                      </a:pPr>
                      <a:r>
                        <a:rPr lang="en-US" sz="1400">
                          <a:effectLst/>
                          <a:latin typeface="Arial" panose="020B0604020202020204" pitchFamily="34" charset="0"/>
                          <a:ea typeface="Georgia" panose="02040502050405020303" pitchFamily="18" charset="0"/>
                        </a:rPr>
                        <a:t>Credit card #1</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2276475" algn="l"/>
                        </a:tabLst>
                      </a:pPr>
                      <a:r>
                        <a:rPr lang="en-US" sz="1400" dirty="0">
                          <a:effectLst/>
                          <a:latin typeface="Arial" panose="020B0604020202020204" pitchFamily="34" charset="0"/>
                          <a:ea typeface="Georgia" panose="02040502050405020303" pitchFamily="18" charset="0"/>
                        </a:rPr>
                        <a:t>$500</a:t>
                      </a:r>
                      <a:endParaRPr lang="en-US" sz="1400" dirty="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2276475" algn="l"/>
                        </a:tabLst>
                      </a:pPr>
                      <a:r>
                        <a:rPr lang="en-US" sz="1400">
                          <a:effectLst/>
                          <a:latin typeface="Arial" panose="020B0604020202020204" pitchFamily="34" charset="0"/>
                          <a:ea typeface="Georgia" panose="02040502050405020303" pitchFamily="18" charset="0"/>
                        </a:rPr>
                        <a:t>$14%</a:t>
                      </a:r>
                      <a:endParaRPr lang="en-US" sz="140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2276475" algn="l"/>
                        </a:tabLst>
                      </a:pPr>
                      <a:r>
                        <a:rPr lang="en-US" sz="1400" dirty="0">
                          <a:effectLst/>
                          <a:latin typeface="Arial" panose="020B0604020202020204" pitchFamily="34" charset="0"/>
                          <a:ea typeface="Georgia" panose="02040502050405020303" pitchFamily="18" charset="0"/>
                        </a:rPr>
                        <a:t>Long-term strategy + Snowball Method</a:t>
                      </a:r>
                      <a:endParaRPr lang="en-US" sz="1400" dirty="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2276475" algn="l"/>
                        </a:tabLst>
                      </a:pPr>
                      <a:r>
                        <a:rPr lang="en-US" sz="1400" dirty="0">
                          <a:effectLst/>
                          <a:latin typeface="Arial" panose="020B0604020202020204" pitchFamily="34" charset="0"/>
                          <a:ea typeface="Georgia" panose="02040502050405020303" pitchFamily="18" charset="0"/>
                        </a:rPr>
                        <a:t>In 6 months</a:t>
                      </a:r>
                      <a:endParaRPr lang="en-US" sz="1400" dirty="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2276475" algn="l"/>
                        </a:tabLst>
                      </a:pPr>
                      <a:r>
                        <a:rPr lang="en-US" sz="1400" dirty="0">
                          <a:effectLst/>
                          <a:latin typeface="Arial" panose="020B0604020202020204" pitchFamily="34" charset="0"/>
                          <a:ea typeface="Georgia" panose="02040502050405020303" pitchFamily="18" charset="0"/>
                        </a:rPr>
                        <a:t>This is my smallest debt (Snowball Technique). I will pay over the minimum each month on this bill, while continuing to make minimum payments on my other debts. Once this bill is paid off, I’ll focus on my car loan (my next largest debt).</a:t>
                      </a:r>
                      <a:endParaRPr lang="en-US" sz="1400" dirty="0">
                        <a:effectLst/>
                        <a:latin typeface="Calibri" panose="020F0502020204030204" pitchFamily="34" charset="0"/>
                        <a:ea typeface="Calibri" panose="020F0502020204030204" pitchFamily="34" charset="0"/>
                      </a:endParaRPr>
                    </a:p>
                  </a:txBody>
                  <a:tcPr marL="43364" marR="43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Rectangle 1"/>
          <p:cNvSpPr>
            <a:spLocks noChangeArrowheads="1"/>
          </p:cNvSpPr>
          <p:nvPr/>
        </p:nvSpPr>
        <p:spPr bwMode="auto">
          <a:xfrm>
            <a:off x="-2701426" y="0"/>
            <a:ext cx="16794501"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5420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Wrap-Up</a:t>
            </a:r>
          </a:p>
        </p:txBody>
      </p:sp>
      <p:sp>
        <p:nvSpPr>
          <p:cNvPr id="3" name="Content Placeholder 2"/>
          <p:cNvSpPr>
            <a:spLocks noGrp="1"/>
          </p:cNvSpPr>
          <p:nvPr>
            <p:ph idx="1"/>
          </p:nvPr>
        </p:nvSpPr>
        <p:spPr>
          <a:xfrm>
            <a:off x="1097279" y="1845734"/>
            <a:ext cx="7366237" cy="4130860"/>
          </a:xfrm>
        </p:spPr>
        <p:txBody>
          <a:bodyPr>
            <a:normAutofit/>
          </a:bodyPr>
          <a:lstStyle/>
          <a:p>
            <a:pPr marL="457200" indent="-457200">
              <a:buFont typeface="+mj-lt"/>
              <a:buAutoNum type="arabicPeriod"/>
            </a:pPr>
            <a:r>
              <a:rPr lang="en-US" dirty="0"/>
              <a:t>Thank you all for your participation today!</a:t>
            </a:r>
          </a:p>
          <a:p>
            <a:pPr marL="457200" indent="-457200">
              <a:buFont typeface="+mj-lt"/>
              <a:buAutoNum type="arabicPeriod"/>
            </a:pPr>
            <a:r>
              <a:rPr lang="en-US" dirty="0"/>
              <a:t>Are there any questions?</a:t>
            </a:r>
          </a:p>
          <a:p>
            <a:pPr marL="457200" indent="-457200">
              <a:buFont typeface="+mj-lt"/>
              <a:buAutoNum type="arabicPeriod"/>
            </a:pPr>
            <a:r>
              <a:rPr lang="en-US" b="1" dirty="0">
                <a:solidFill>
                  <a:schemeClr val="accent2"/>
                </a:solidFill>
              </a:rPr>
              <a:t>Homework: </a:t>
            </a:r>
          </a:p>
          <a:p>
            <a:pPr marL="749808" lvl="1" indent="-457200">
              <a:buFont typeface="+mj-lt"/>
              <a:buAutoNum type="alphaLcPeriod"/>
            </a:pPr>
            <a:r>
              <a:rPr lang="en-US" dirty="0"/>
              <a:t>Choose one more money saving idea and commit to it for the week. Keep track of which ideas are going well and which are not. </a:t>
            </a:r>
          </a:p>
          <a:p>
            <a:pPr marL="749808" lvl="1" indent="-457200">
              <a:buFont typeface="+mj-lt"/>
              <a:buAutoNum type="alphaLcPeriod"/>
            </a:pPr>
            <a:r>
              <a:rPr lang="en-US" dirty="0"/>
              <a:t>Commit to using your personalized budget for the next week.</a:t>
            </a:r>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15</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4615" y="2328055"/>
            <a:ext cx="3809524" cy="2857143"/>
          </a:xfrm>
          <a:prstGeom prst="rect">
            <a:avLst/>
          </a:prstGeom>
        </p:spPr>
      </p:pic>
    </p:spTree>
    <p:extLst>
      <p:ext uri="{BB962C8B-B14F-4D97-AF65-F5344CB8AC3E}">
        <p14:creationId xmlns:p14="http://schemas.microsoft.com/office/powerpoint/2010/main" val="2683570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8387" y="768379"/>
            <a:ext cx="10526582" cy="3566160"/>
          </a:xfrm>
        </p:spPr>
        <p:txBody>
          <a:bodyPr/>
          <a:lstStyle/>
          <a:p>
            <a:r>
              <a:rPr lang="en-US" b="1" dirty="0"/>
              <a:t>Debt &amp; Tools to Get Out of It</a:t>
            </a:r>
          </a:p>
        </p:txBody>
      </p:sp>
      <p:sp>
        <p:nvSpPr>
          <p:cNvPr id="3" name="Subtitle 2"/>
          <p:cNvSpPr>
            <a:spLocks noGrp="1"/>
          </p:cNvSpPr>
          <p:nvPr>
            <p:ph type="subTitle" idx="1"/>
          </p:nvPr>
        </p:nvSpPr>
        <p:spPr/>
        <p:txBody>
          <a:bodyPr/>
          <a:lstStyle/>
          <a:p>
            <a:r>
              <a:rPr lang="en-US" dirty="0"/>
              <a:t>Workshop 7</a:t>
            </a:r>
          </a:p>
          <a:p>
            <a:r>
              <a:rPr lang="en-US" dirty="0"/>
              <a:t>pg. 118 in student guide</a:t>
            </a:r>
          </a:p>
        </p:txBody>
      </p:sp>
      <p:sp>
        <p:nvSpPr>
          <p:cNvPr id="4" name="Footer Placeholder 3">
            <a:extLst>
              <a:ext uri="{FF2B5EF4-FFF2-40B4-BE49-F238E27FC236}">
                <a16:creationId xmlns:a16="http://schemas.microsoft.com/office/drawing/2014/main" id="{E5E27AFA-B731-4AF1-B605-9D07330625A4}"/>
              </a:ext>
            </a:extLst>
          </p:cNvPr>
          <p:cNvSpPr>
            <a:spLocks noGrp="1"/>
          </p:cNvSpPr>
          <p:nvPr>
            <p:ph type="ftr" sz="quarter" idx="11"/>
          </p:nvPr>
        </p:nvSpPr>
        <p:spPr>
          <a:xfrm>
            <a:off x="3686186" y="6459787"/>
            <a:ext cx="4822804" cy="365125"/>
          </a:xfrm>
        </p:spPr>
        <p:txBody>
          <a:bodyPr/>
          <a:lstStyle/>
          <a:p>
            <a:r>
              <a:rPr lang="en-US" dirty="0"/>
              <a:t>Mental Health &amp; Addiction Association of Oregon</a:t>
            </a:r>
          </a:p>
        </p:txBody>
      </p:sp>
      <p:sp>
        <p:nvSpPr>
          <p:cNvPr id="5" name="Slide Number Placeholder 4">
            <a:extLst>
              <a:ext uri="{FF2B5EF4-FFF2-40B4-BE49-F238E27FC236}">
                <a16:creationId xmlns:a16="http://schemas.microsoft.com/office/drawing/2014/main" id="{4C85A96C-B03B-4EBC-AE7D-5DDC7DD0BCF1}"/>
              </a:ext>
            </a:extLst>
          </p:cNvPr>
          <p:cNvSpPr>
            <a:spLocks noGrp="1"/>
          </p:cNvSpPr>
          <p:nvPr>
            <p:ph type="sldNum" sz="quarter" idx="12"/>
          </p:nvPr>
        </p:nvSpPr>
        <p:spPr>
          <a:xfrm>
            <a:off x="9900460" y="6459787"/>
            <a:ext cx="1312025" cy="365125"/>
          </a:xfrm>
        </p:spPr>
        <p:txBody>
          <a:bodyPr/>
          <a:lstStyle/>
          <a:p>
            <a:fld id="{FCD4C485-E621-4037-BCCE-53FA28E14780}" type="slidenum">
              <a:rPr lang="en-US" smtClean="0"/>
              <a:pPr/>
              <a:t>2</a:t>
            </a:fld>
            <a:endParaRPr lang="en-US" dirty="0"/>
          </a:p>
        </p:txBody>
      </p:sp>
    </p:spTree>
    <p:extLst>
      <p:ext uri="{BB962C8B-B14F-4D97-AF65-F5344CB8AC3E}">
        <p14:creationId xmlns:p14="http://schemas.microsoft.com/office/powerpoint/2010/main" val="1363625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Welcome Back!</a:t>
            </a:r>
          </a:p>
        </p:txBody>
      </p:sp>
      <p:sp>
        <p:nvSpPr>
          <p:cNvPr id="3" name="Content Placeholder 2"/>
          <p:cNvSpPr>
            <a:spLocks noGrp="1"/>
          </p:cNvSpPr>
          <p:nvPr>
            <p:ph idx="1"/>
          </p:nvPr>
        </p:nvSpPr>
        <p:spPr/>
        <p:txBody>
          <a:bodyPr>
            <a:normAutofit/>
          </a:bodyPr>
          <a:lstStyle/>
          <a:p>
            <a:pPr marL="0" indent="0">
              <a:buNone/>
            </a:pPr>
            <a:r>
              <a:rPr lang="en-US" b="1" dirty="0"/>
              <a:t>Updates &amp; Sharing:</a:t>
            </a:r>
            <a:endParaRPr lang="en-US" dirty="0"/>
          </a:p>
          <a:p>
            <a:pPr marL="635508" lvl="1" indent="-342900">
              <a:buFont typeface="+mj-lt"/>
              <a:buAutoNum type="arabicPeriod"/>
            </a:pPr>
            <a:r>
              <a:rPr lang="en-US" dirty="0"/>
              <a:t>How did the money saving homework go?</a:t>
            </a:r>
          </a:p>
          <a:p>
            <a:pPr marL="635508" lvl="1" indent="-342900">
              <a:buFont typeface="+mj-lt"/>
              <a:buAutoNum type="arabicPeriod"/>
            </a:pPr>
            <a:r>
              <a:rPr lang="en-US" dirty="0"/>
              <a:t>How are your budgets going?</a:t>
            </a:r>
          </a:p>
          <a:p>
            <a:pPr marL="635508" lvl="1" indent="-342900">
              <a:buFont typeface="+mj-lt"/>
              <a:buAutoNum type="arabicPeriod"/>
            </a:pPr>
            <a:r>
              <a:rPr lang="en-US" dirty="0"/>
              <a:t>What interest rates on debts/loans did you find?</a:t>
            </a:r>
          </a:p>
          <a:p>
            <a:pPr marL="0" indent="0">
              <a:buNone/>
            </a:pPr>
            <a:r>
              <a:rPr lang="en-US" b="1" dirty="0"/>
              <a:t>Today’s Agenda:</a:t>
            </a:r>
          </a:p>
          <a:p>
            <a:pPr marL="749808" lvl="1" indent="-457200">
              <a:buFont typeface="+mj-lt"/>
              <a:buAutoNum type="arabicPeriod"/>
            </a:pPr>
            <a:r>
              <a:rPr lang="en-US" dirty="0">
                <a:solidFill>
                  <a:schemeClr val="tx1"/>
                </a:solidFill>
              </a:rPr>
              <a:t>Identify how we feel about debt now, and how we’d like to feel in the future</a:t>
            </a:r>
            <a:endParaRPr lang="en-US" dirty="0">
              <a:solidFill>
                <a:schemeClr val="accent1"/>
              </a:solidFill>
            </a:endParaRPr>
          </a:p>
          <a:p>
            <a:pPr marL="749808" lvl="1" indent="-457200">
              <a:buFont typeface="+mj-lt"/>
              <a:buAutoNum type="arabicPeriod"/>
            </a:pPr>
            <a:r>
              <a:rPr lang="en-US" dirty="0">
                <a:solidFill>
                  <a:schemeClr val="tx1"/>
                </a:solidFill>
              </a:rPr>
              <a:t>Determine how much we owe and calculate our debt-to-income ratios</a:t>
            </a:r>
          </a:p>
          <a:p>
            <a:pPr marL="749808" lvl="1" indent="-457200">
              <a:buFont typeface="+mj-lt"/>
              <a:buAutoNum type="arabicPeriod"/>
            </a:pPr>
            <a:r>
              <a:rPr lang="en-US" dirty="0">
                <a:solidFill>
                  <a:schemeClr val="tx1"/>
                </a:solidFill>
              </a:rPr>
              <a:t>Learn about different methods to organize debt payoffs</a:t>
            </a:r>
          </a:p>
          <a:p>
            <a:pPr marL="749808" lvl="1" indent="-457200">
              <a:buFont typeface="+mj-lt"/>
              <a:buAutoNum type="arabicPeriod"/>
            </a:pPr>
            <a:r>
              <a:rPr lang="en-US" dirty="0">
                <a:solidFill>
                  <a:schemeClr val="tx1"/>
                </a:solidFill>
              </a:rPr>
              <a:t>Learn about bankruptcy and the pros and cons</a:t>
            </a:r>
          </a:p>
          <a:p>
            <a:pPr marL="749808" lvl="1" indent="-457200">
              <a:buFont typeface="+mj-lt"/>
              <a:buAutoNum type="arabicPeriod"/>
            </a:pPr>
            <a:r>
              <a:rPr lang="en-US" dirty="0">
                <a:solidFill>
                  <a:schemeClr val="tx1"/>
                </a:solidFill>
              </a:rPr>
              <a:t>Create an action plan for paying off debts</a:t>
            </a:r>
          </a:p>
        </p:txBody>
      </p:sp>
      <p:sp>
        <p:nvSpPr>
          <p:cNvPr id="4" name="Footer Placeholder 3"/>
          <p:cNvSpPr>
            <a:spLocks noGrp="1"/>
          </p:cNvSpPr>
          <p:nvPr>
            <p:ph type="ftr" sz="quarter" idx="11"/>
          </p:nvPr>
        </p:nvSpPr>
        <p:spPr/>
        <p:txBody>
          <a:bodyPr/>
          <a:lstStyle/>
          <a:p>
            <a:r>
              <a:rPr lang="en-US"/>
              <a:t>Mental Health &amp; Addiction Association of Oregon</a:t>
            </a:r>
            <a:endParaRPr lang="en-US" dirty="0"/>
          </a:p>
        </p:txBody>
      </p:sp>
      <p:sp>
        <p:nvSpPr>
          <p:cNvPr id="5" name="Slide Number Placeholder 4"/>
          <p:cNvSpPr>
            <a:spLocks noGrp="1"/>
          </p:cNvSpPr>
          <p:nvPr>
            <p:ph type="sldNum" sz="quarter" idx="12"/>
          </p:nvPr>
        </p:nvSpPr>
        <p:spPr/>
        <p:txBody>
          <a:bodyPr/>
          <a:lstStyle/>
          <a:p>
            <a:fld id="{FCD4C485-E621-4037-BCCE-53FA28E14780}" type="slidenum">
              <a:rPr lang="en-US" smtClean="0"/>
              <a:pPr/>
              <a:t>3</a:t>
            </a:fld>
            <a:endParaRPr lang="en-US" dirty="0"/>
          </a:p>
        </p:txBody>
      </p:sp>
    </p:spTree>
    <p:extLst>
      <p:ext uri="{BB962C8B-B14F-4D97-AF65-F5344CB8AC3E}">
        <p14:creationId xmlns:p14="http://schemas.microsoft.com/office/powerpoint/2010/main" val="2312089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Community Agreement</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a:t>Mental Health &amp; Addiction Association of Oregon</a:t>
            </a:r>
            <a:endParaRPr lang="en-US" dirty="0"/>
          </a:p>
        </p:txBody>
      </p:sp>
      <p:sp>
        <p:nvSpPr>
          <p:cNvPr id="5" name="Slide Number Placeholder 4"/>
          <p:cNvSpPr>
            <a:spLocks noGrp="1"/>
          </p:cNvSpPr>
          <p:nvPr>
            <p:ph type="sldNum" sz="quarter" idx="12"/>
          </p:nvPr>
        </p:nvSpPr>
        <p:spPr/>
        <p:txBody>
          <a:bodyPr/>
          <a:lstStyle/>
          <a:p>
            <a:fld id="{FCD4C485-E621-4037-BCCE-53FA28E14780}" type="slidenum">
              <a:rPr lang="en-US" smtClean="0"/>
              <a:pPr/>
              <a:t>4</a:t>
            </a:fld>
            <a:endParaRPr lang="en-US" dirty="0"/>
          </a:p>
        </p:txBody>
      </p:sp>
    </p:spTree>
    <p:extLst>
      <p:ext uri="{BB962C8B-B14F-4D97-AF65-F5344CB8AC3E}">
        <p14:creationId xmlns:p14="http://schemas.microsoft.com/office/powerpoint/2010/main" val="208502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Learning Objectives</a:t>
            </a:r>
          </a:p>
        </p:txBody>
      </p:sp>
      <p:sp>
        <p:nvSpPr>
          <p:cNvPr id="3" name="Content Placeholder 2"/>
          <p:cNvSpPr>
            <a:spLocks noGrp="1"/>
          </p:cNvSpPr>
          <p:nvPr>
            <p:ph idx="1"/>
          </p:nvPr>
        </p:nvSpPr>
        <p:spPr>
          <a:xfrm>
            <a:off x="1097280" y="1878764"/>
            <a:ext cx="8056147" cy="3720758"/>
          </a:xfrm>
        </p:spPr>
        <p:txBody>
          <a:bodyPr anchor="ctr">
            <a:normAutofit/>
          </a:bodyPr>
          <a:lstStyle/>
          <a:p>
            <a:r>
              <a:rPr lang="en-US" sz="1800" b="1" dirty="0"/>
              <a:t>Learning Objectives: </a:t>
            </a:r>
            <a:endParaRPr lang="en-US" sz="1800" dirty="0"/>
          </a:p>
          <a:p>
            <a:r>
              <a:rPr lang="en-US" sz="1800" i="1" dirty="0"/>
              <a:t>Upon conclusion of Workshop 7, participants will: </a:t>
            </a:r>
            <a:endParaRPr lang="en-US" sz="1800" dirty="0"/>
          </a:p>
          <a:p>
            <a:pPr marL="635508" lvl="1" indent="-342900" fontAlgn="base">
              <a:buFont typeface="+mj-lt"/>
              <a:buAutoNum type="arabicPeriod"/>
            </a:pPr>
            <a:r>
              <a:rPr lang="en-US" dirty="0"/>
              <a:t>Have a better understanding of how personal debt affects them</a:t>
            </a:r>
          </a:p>
          <a:p>
            <a:pPr marL="635508" lvl="1" indent="-342900" fontAlgn="base">
              <a:buFont typeface="+mj-lt"/>
              <a:buAutoNum type="arabicPeriod"/>
            </a:pPr>
            <a:r>
              <a:rPr lang="en-US" dirty="0"/>
              <a:t>Have calculated how much debt they owe and what the interest rates and actual costs are of their various debts</a:t>
            </a:r>
          </a:p>
          <a:p>
            <a:pPr marL="635508" lvl="1" indent="-342900" fontAlgn="base">
              <a:buFont typeface="+mj-lt"/>
              <a:buAutoNum type="arabicPeriod"/>
            </a:pPr>
            <a:r>
              <a:rPr lang="en-US" dirty="0"/>
              <a:t>Have learned options and payment methods for their debt and their pros and cons</a:t>
            </a:r>
          </a:p>
          <a:p>
            <a:pPr marL="635508" lvl="1" indent="-342900" fontAlgn="base">
              <a:buFont typeface="+mj-lt"/>
              <a:buAutoNum type="arabicPeriod"/>
            </a:pPr>
            <a:r>
              <a:rPr lang="en-US" dirty="0"/>
              <a:t>Have created a workable plan for reducing their debt </a:t>
            </a:r>
          </a:p>
          <a:p>
            <a:endParaRPr lang="en-US" sz="1800" i="1" dirty="0"/>
          </a:p>
          <a:p>
            <a:pPr marL="0" indent="0">
              <a:buNone/>
            </a:pPr>
            <a:endParaRPr lang="en-US" sz="1800" i="1" dirty="0"/>
          </a:p>
        </p:txBody>
      </p:sp>
      <p:sp>
        <p:nvSpPr>
          <p:cNvPr id="4" name="Footer Placeholder 3">
            <a:extLst>
              <a:ext uri="{FF2B5EF4-FFF2-40B4-BE49-F238E27FC236}">
                <a16:creationId xmlns:a16="http://schemas.microsoft.com/office/drawing/2014/main" id="{F7E95B77-E7CD-496D-95D3-845E6311928B}"/>
              </a:ext>
            </a:extLst>
          </p:cNvPr>
          <p:cNvSpPr>
            <a:spLocks noGrp="1"/>
          </p:cNvSpPr>
          <p:nvPr>
            <p:ph type="ftr" sz="quarter" idx="11"/>
          </p:nvPr>
        </p:nvSpPr>
        <p:spPr>
          <a:xfrm>
            <a:off x="3686186" y="6459787"/>
            <a:ext cx="4822804" cy="365125"/>
          </a:xfrm>
        </p:spPr>
        <p:txBody>
          <a:bodyPr/>
          <a:lstStyle/>
          <a:p>
            <a:r>
              <a:rPr lang="en-US" dirty="0"/>
              <a:t>Mental Health &amp; Addiction Association of Oregon</a:t>
            </a:r>
          </a:p>
        </p:txBody>
      </p:sp>
      <p:sp>
        <p:nvSpPr>
          <p:cNvPr id="5" name="Slide Number Placeholder 4">
            <a:extLst>
              <a:ext uri="{FF2B5EF4-FFF2-40B4-BE49-F238E27FC236}">
                <a16:creationId xmlns:a16="http://schemas.microsoft.com/office/drawing/2014/main" id="{F9F382B7-F710-4AD3-B180-BC0E18DCDC1D}"/>
              </a:ext>
            </a:extLst>
          </p:cNvPr>
          <p:cNvSpPr>
            <a:spLocks noGrp="1"/>
          </p:cNvSpPr>
          <p:nvPr>
            <p:ph type="sldNum" sz="quarter" idx="12"/>
          </p:nvPr>
        </p:nvSpPr>
        <p:spPr>
          <a:xfrm>
            <a:off x="9900460" y="6459787"/>
            <a:ext cx="1312025" cy="365125"/>
          </a:xfrm>
        </p:spPr>
        <p:txBody>
          <a:bodyPr/>
          <a:lstStyle/>
          <a:p>
            <a:fld id="{FCD4C485-E621-4037-BCCE-53FA28E14780}" type="slidenum">
              <a:rPr lang="en-US" smtClean="0"/>
              <a:pPr/>
              <a:t>5</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0240" y="2399469"/>
            <a:ext cx="3572463" cy="2679347"/>
          </a:xfrm>
          <a:prstGeom prst="rect">
            <a:avLst/>
          </a:prstGeom>
        </p:spPr>
      </p:pic>
    </p:spTree>
    <p:extLst>
      <p:ext uri="{BB962C8B-B14F-4D97-AF65-F5344CB8AC3E}">
        <p14:creationId xmlns:p14="http://schemas.microsoft.com/office/powerpoint/2010/main" val="395688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Thoughts on Debt</a:t>
            </a:r>
          </a:p>
        </p:txBody>
      </p:sp>
      <p:sp>
        <p:nvSpPr>
          <p:cNvPr id="3" name="Content Placeholder 2"/>
          <p:cNvSpPr>
            <a:spLocks noGrp="1"/>
          </p:cNvSpPr>
          <p:nvPr>
            <p:ph idx="1"/>
          </p:nvPr>
        </p:nvSpPr>
        <p:spPr>
          <a:xfrm>
            <a:off x="1097279" y="1845734"/>
            <a:ext cx="10115205" cy="4023360"/>
          </a:xfrm>
        </p:spPr>
        <p:txBody>
          <a:bodyPr/>
          <a:lstStyle/>
          <a:p>
            <a:pPr marL="0" indent="0">
              <a:buNone/>
            </a:pPr>
            <a:r>
              <a:rPr lang="en-US" i="1" dirty="0"/>
              <a:t>When you think about debt, what kinds of feelings does this bring up for you?</a:t>
            </a:r>
          </a:p>
          <a:p>
            <a:pPr marL="0" indent="0">
              <a:buNone/>
            </a:pPr>
            <a:endParaRPr lang="en-US" i="1" dirty="0"/>
          </a:p>
          <a:p>
            <a:pPr marL="0" indent="0">
              <a:buNone/>
            </a:pPr>
            <a:r>
              <a:rPr lang="en-US" i="1" dirty="0"/>
              <a:t>How would you like to feel about debt? Where would you like to be in one year? In three?</a:t>
            </a:r>
            <a:br>
              <a:rPr lang="en-US" dirty="0"/>
            </a:br>
            <a:endParaRPr lang="en-US" dirty="0"/>
          </a:p>
          <a:p>
            <a:pPr>
              <a:buFont typeface="Courier New" panose="02070309020205020404" pitchFamily="49" charset="0"/>
              <a:buChar char="o"/>
            </a:pPr>
            <a:endParaRPr lang="en-US" dirty="0"/>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6</a:t>
            </a:fld>
            <a:endParaRPr lang="en-US" dirty="0"/>
          </a:p>
        </p:txBody>
      </p:sp>
      <p:pic>
        <p:nvPicPr>
          <p:cNvPr id="8" name="Picture 7">
            <a:extLst>
              <a:ext uri="{FF2B5EF4-FFF2-40B4-BE49-F238E27FC236}">
                <a16:creationId xmlns:a16="http://schemas.microsoft.com/office/drawing/2014/main" id="{2057BF43-3BBA-477F-9845-B7C0A55935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238" y="3120323"/>
            <a:ext cx="3809524" cy="2857143"/>
          </a:xfrm>
          <a:prstGeom prst="rect">
            <a:avLst/>
          </a:prstGeom>
        </p:spPr>
      </p:pic>
    </p:spTree>
    <p:extLst>
      <p:ext uri="{BB962C8B-B14F-4D97-AF65-F5344CB8AC3E}">
        <p14:creationId xmlns:p14="http://schemas.microsoft.com/office/powerpoint/2010/main" val="1143104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Figuring Out How Much You Owe</a:t>
            </a:r>
          </a:p>
        </p:txBody>
      </p:sp>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Content Placeholder 2"/>
          <p:cNvSpPr>
            <a:spLocks noGrp="1"/>
          </p:cNvSpPr>
          <p:nvPr>
            <p:ph idx="1"/>
          </p:nvPr>
        </p:nvSpPr>
        <p:spPr>
          <a:xfrm>
            <a:off x="1097280" y="1845733"/>
            <a:ext cx="6872828" cy="4147293"/>
          </a:xfrm>
        </p:spPr>
        <p:txBody>
          <a:bodyPr>
            <a:normAutofit/>
          </a:bodyPr>
          <a:lstStyle/>
          <a:p>
            <a:pPr marL="0" indent="0">
              <a:buNone/>
            </a:pPr>
            <a:r>
              <a:rPr lang="en-US" b="1" i="1" dirty="0"/>
              <a:t>Homework Review: Tallying Up Debts</a:t>
            </a:r>
          </a:p>
          <a:p>
            <a:pPr marL="0" indent="0">
              <a:buNone/>
            </a:pPr>
            <a:r>
              <a:rPr lang="en-US" dirty="0"/>
              <a:t>Step 1: Check Your Credit Reports</a:t>
            </a:r>
          </a:p>
          <a:p>
            <a:pPr marL="0" indent="0">
              <a:buNone/>
            </a:pPr>
            <a:r>
              <a:rPr lang="en-US" dirty="0"/>
              <a:t>Step 2: Gather Any Missing Information</a:t>
            </a:r>
          </a:p>
          <a:p>
            <a:pPr marL="0" indent="0">
              <a:buNone/>
            </a:pPr>
            <a:r>
              <a:rPr lang="en-US" dirty="0"/>
              <a:t>Step 3: Compare</a:t>
            </a:r>
          </a:p>
          <a:p>
            <a:pPr marL="0" indent="0">
              <a:buNone/>
            </a:pPr>
            <a:r>
              <a:rPr lang="en-US" dirty="0"/>
              <a:t>Step 4: Create a List of Current Debts</a:t>
            </a:r>
          </a:p>
          <a:p>
            <a:pPr marL="0" indent="0">
              <a:buNone/>
            </a:pPr>
            <a:endParaRPr lang="en-US" dirty="0"/>
          </a:p>
        </p:txBody>
      </p:sp>
      <p:sp>
        <p:nvSpPr>
          <p:cNvPr id="4" name="Footer Placeholder 3"/>
          <p:cNvSpPr>
            <a:spLocks noGrp="1"/>
          </p:cNvSpPr>
          <p:nvPr>
            <p:ph type="ftr" sz="quarter" idx="11"/>
          </p:nvPr>
        </p:nvSpPr>
        <p:spPr/>
        <p:txBody>
          <a:bodyPr/>
          <a:lstStyle/>
          <a:p>
            <a:r>
              <a:rPr lang="en-US"/>
              <a:t>Mental Health &amp; Addiction Association of Oregon</a:t>
            </a:r>
            <a:endParaRPr lang="en-US" dirty="0"/>
          </a:p>
        </p:txBody>
      </p:sp>
      <p:sp>
        <p:nvSpPr>
          <p:cNvPr id="7" name="Slide Number Placeholder 6"/>
          <p:cNvSpPr>
            <a:spLocks noGrp="1"/>
          </p:cNvSpPr>
          <p:nvPr>
            <p:ph type="sldNum" sz="quarter" idx="12"/>
          </p:nvPr>
        </p:nvSpPr>
        <p:spPr/>
        <p:txBody>
          <a:bodyPr/>
          <a:lstStyle/>
          <a:p>
            <a:fld id="{FCD4C485-E621-4037-BCCE-53FA28E14780}" type="slidenum">
              <a:rPr lang="en-US" smtClean="0"/>
              <a:pPr/>
              <a:t>7</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858" y="2204123"/>
            <a:ext cx="3809524" cy="2857143"/>
          </a:xfrm>
          <a:prstGeom prst="rect">
            <a:avLst/>
          </a:prstGeom>
        </p:spPr>
      </p:pic>
    </p:spTree>
    <p:extLst>
      <p:ext uri="{BB962C8B-B14F-4D97-AF65-F5344CB8AC3E}">
        <p14:creationId xmlns:p14="http://schemas.microsoft.com/office/powerpoint/2010/main" val="1493580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Debt to Income Ratio</a:t>
            </a:r>
          </a:p>
        </p:txBody>
      </p:sp>
      <p:sp>
        <p:nvSpPr>
          <p:cNvPr id="3" name="Content Placeholder 2"/>
          <p:cNvSpPr>
            <a:spLocks noGrp="1"/>
          </p:cNvSpPr>
          <p:nvPr>
            <p:ph idx="1"/>
          </p:nvPr>
        </p:nvSpPr>
        <p:spPr>
          <a:xfrm>
            <a:off x="1097279" y="1845734"/>
            <a:ext cx="6340469" cy="4023360"/>
          </a:xfrm>
        </p:spPr>
        <p:txBody>
          <a:bodyPr>
            <a:normAutofit/>
          </a:bodyPr>
          <a:lstStyle/>
          <a:p>
            <a:pPr marL="0" indent="0">
              <a:buNone/>
            </a:pPr>
            <a:r>
              <a:rPr lang="en-US" b="1" dirty="0"/>
              <a:t>What is your Debt-to-Income Ratio?</a:t>
            </a:r>
          </a:p>
          <a:p>
            <a:pPr marL="0" indent="0">
              <a:buNone/>
            </a:pPr>
            <a:r>
              <a:rPr lang="en-US" dirty="0"/>
              <a:t>How much you owe vs. how much you make </a:t>
            </a:r>
          </a:p>
          <a:p>
            <a:pPr lvl="1">
              <a:buFont typeface="Wingdings" panose="05000000000000000000" pitchFamily="2" charset="2"/>
              <a:buChar char="§"/>
            </a:pPr>
            <a:r>
              <a:rPr lang="en-US" dirty="0"/>
              <a:t>Measures your ability to make current debt payments</a:t>
            </a:r>
            <a:endParaRPr lang="en-US" b="1" dirty="0"/>
          </a:p>
          <a:p>
            <a:pPr marL="0" indent="0">
              <a:buNone/>
            </a:pPr>
            <a:r>
              <a:rPr lang="en-US" b="1" dirty="0"/>
              <a:t>Step 1: </a:t>
            </a:r>
            <a:r>
              <a:rPr lang="en-US" dirty="0"/>
              <a:t>Calculate your monthly debt</a:t>
            </a:r>
          </a:p>
          <a:p>
            <a:pPr marL="0" indent="0">
              <a:buNone/>
            </a:pPr>
            <a:r>
              <a:rPr lang="en-US" b="1" dirty="0"/>
              <a:t>Step 2: </a:t>
            </a:r>
            <a:r>
              <a:rPr lang="en-US" dirty="0"/>
              <a:t>Add up your total gross monthly income</a:t>
            </a:r>
          </a:p>
          <a:p>
            <a:pPr marL="0" indent="0">
              <a:buNone/>
            </a:pPr>
            <a:r>
              <a:rPr lang="en-US" b="1" dirty="0"/>
              <a:t>Step 3: </a:t>
            </a:r>
            <a:r>
              <a:rPr lang="en-US" dirty="0"/>
              <a:t>Divide your total monthly debt by your total 	monthly income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50767051"/>
              </p:ext>
            </p:extLst>
          </p:nvPr>
        </p:nvGraphicFramePr>
        <p:xfrm>
          <a:off x="7611761" y="2590847"/>
          <a:ext cx="3805881" cy="2533134"/>
        </p:xfrm>
        <a:graphic>
          <a:graphicData uri="http://schemas.openxmlformats.org/drawingml/2006/table">
            <a:tbl>
              <a:tblPr/>
              <a:tblGrid>
                <a:gridCol w="1299200">
                  <a:extLst>
                    <a:ext uri="{9D8B030D-6E8A-4147-A177-3AD203B41FA5}">
                      <a16:colId xmlns:a16="http://schemas.microsoft.com/office/drawing/2014/main" val="20000"/>
                    </a:ext>
                  </a:extLst>
                </a:gridCol>
                <a:gridCol w="2506681">
                  <a:extLst>
                    <a:ext uri="{9D8B030D-6E8A-4147-A177-3AD203B41FA5}">
                      <a16:colId xmlns:a16="http://schemas.microsoft.com/office/drawing/2014/main" val="20001"/>
                    </a:ext>
                  </a:extLst>
                </a:gridCol>
              </a:tblGrid>
              <a:tr h="794812">
                <a:tc>
                  <a:txBody>
                    <a:bodyPr/>
                    <a:lstStyle/>
                    <a:p>
                      <a:pPr rtl="0" fontAlgn="t">
                        <a:spcBef>
                          <a:spcPts val="0"/>
                        </a:spcBef>
                        <a:spcAft>
                          <a:spcPts val="0"/>
                        </a:spcAft>
                      </a:pPr>
                      <a:r>
                        <a:rPr lang="en-US" sz="1100" b="0" i="0" u="none" strike="noStrike" dirty="0">
                          <a:solidFill>
                            <a:srgbClr val="000000"/>
                          </a:solidFill>
                          <a:effectLst/>
                          <a:latin typeface="Georgia" panose="02040502050405020303" pitchFamily="18" charset="0"/>
                        </a:rPr>
                        <a:t>Monthly debt: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rtl="0" fontAlgn="t">
                        <a:spcBef>
                          <a:spcPts val="0"/>
                        </a:spcBef>
                        <a:spcAft>
                          <a:spcPts val="0"/>
                        </a:spcAft>
                      </a:pPr>
                      <a:r>
                        <a:rPr lang="en-US" sz="1100" b="0" i="0" u="none" strike="noStrike">
                          <a:solidFill>
                            <a:srgbClr val="000000"/>
                          </a:solidFill>
                          <a:effectLst/>
                          <a:latin typeface="Georgia" panose="02040502050405020303" pitchFamily="18" charset="0"/>
                        </a:rPr>
                        <a:t>$</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69161">
                <a:tc>
                  <a:txBody>
                    <a:bodyPr/>
                    <a:lstStyle/>
                    <a:p>
                      <a:pPr rtl="0" fontAlgn="t">
                        <a:spcBef>
                          <a:spcPts val="0"/>
                        </a:spcBef>
                        <a:spcAft>
                          <a:spcPts val="0"/>
                        </a:spcAft>
                      </a:pPr>
                      <a:r>
                        <a:rPr lang="en-US" sz="1100" b="0" i="0" u="none" strike="noStrike" dirty="0">
                          <a:solidFill>
                            <a:srgbClr val="000000"/>
                          </a:solidFill>
                          <a:effectLst/>
                          <a:latin typeface="Georgia" panose="02040502050405020303" pitchFamily="18" charset="0"/>
                        </a:rPr>
                        <a:t>Monthly income:</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rtl="0" fontAlgn="t">
                        <a:spcBef>
                          <a:spcPts val="0"/>
                        </a:spcBef>
                        <a:spcAft>
                          <a:spcPts val="0"/>
                        </a:spcAft>
                      </a:pPr>
                      <a:r>
                        <a:rPr lang="en-US" sz="1100" b="0" i="0" u="none" strike="noStrike" dirty="0">
                          <a:solidFill>
                            <a:srgbClr val="000000"/>
                          </a:solidFill>
                          <a:effectLst/>
                          <a:latin typeface="Georgia" panose="02040502050405020303" pitchFamily="18" charset="0"/>
                        </a:rPr>
                        <a: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69161">
                <a:tc>
                  <a:txBody>
                    <a:bodyPr/>
                    <a:lstStyle/>
                    <a:p>
                      <a:pPr rtl="0" fontAlgn="t">
                        <a:spcBef>
                          <a:spcPts val="0"/>
                        </a:spcBef>
                        <a:spcAft>
                          <a:spcPts val="0"/>
                        </a:spcAft>
                      </a:pPr>
                      <a:r>
                        <a:rPr lang="en-US" sz="1100" b="0" i="0" u="none" strike="noStrike">
                          <a:solidFill>
                            <a:srgbClr val="000000"/>
                          </a:solidFill>
                          <a:effectLst/>
                          <a:latin typeface="Georgia" panose="02040502050405020303" pitchFamily="18" charset="0"/>
                        </a:rPr>
                        <a:t>Debt to income ratio:</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rtl="0" fontAlgn="t">
                        <a:spcBef>
                          <a:spcPts val="0"/>
                        </a:spcBef>
                        <a:spcAft>
                          <a:spcPts val="0"/>
                        </a:spcAft>
                      </a:pPr>
                      <a:r>
                        <a:rPr lang="en-US" sz="1100" b="0" i="0" u="none" strike="noStrike" dirty="0">
                          <a:solidFill>
                            <a:srgbClr val="000000"/>
                          </a:solidFill>
                          <a:effectLst/>
                          <a:latin typeface="Georgia" panose="02040502050405020303" pitchFamily="18" charset="0"/>
                        </a:rPr>
                        <a:t>____%</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3663247" y="447210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Footer Placeholder 5"/>
          <p:cNvSpPr>
            <a:spLocks noGrp="1"/>
          </p:cNvSpPr>
          <p:nvPr>
            <p:ph type="ftr" sz="quarter" idx="11"/>
          </p:nvPr>
        </p:nvSpPr>
        <p:spPr/>
        <p:txBody>
          <a:bodyPr/>
          <a:lstStyle/>
          <a:p>
            <a:r>
              <a:rPr lang="en-US"/>
              <a:t>Mental Health &amp; Addiction Association of Oregon</a:t>
            </a:r>
            <a:endParaRPr lang="en-US" dirty="0"/>
          </a:p>
        </p:txBody>
      </p:sp>
      <p:sp>
        <p:nvSpPr>
          <p:cNvPr id="7" name="Slide Number Placeholder 6"/>
          <p:cNvSpPr>
            <a:spLocks noGrp="1"/>
          </p:cNvSpPr>
          <p:nvPr>
            <p:ph type="sldNum" sz="quarter" idx="12"/>
          </p:nvPr>
        </p:nvSpPr>
        <p:spPr/>
        <p:txBody>
          <a:bodyPr/>
          <a:lstStyle/>
          <a:p>
            <a:fld id="{FCD4C485-E621-4037-BCCE-53FA28E14780}" type="slidenum">
              <a:rPr lang="en-US" smtClean="0"/>
              <a:pPr/>
              <a:t>8</a:t>
            </a:fld>
            <a:endParaRPr lang="en-US" dirty="0"/>
          </a:p>
        </p:txBody>
      </p:sp>
    </p:spTree>
    <p:extLst>
      <p:ext uri="{BB962C8B-B14F-4D97-AF65-F5344CB8AC3E}">
        <p14:creationId xmlns:p14="http://schemas.microsoft.com/office/powerpoint/2010/main" val="166447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The Long-Term Strategy</a:t>
            </a:r>
          </a:p>
        </p:txBody>
      </p:sp>
      <p:sp>
        <p:nvSpPr>
          <p:cNvPr id="3" name="Content Placeholder 2"/>
          <p:cNvSpPr>
            <a:spLocks noGrp="1"/>
          </p:cNvSpPr>
          <p:nvPr>
            <p:ph idx="1"/>
          </p:nvPr>
        </p:nvSpPr>
        <p:spPr>
          <a:xfrm>
            <a:off x="1244184" y="1845734"/>
            <a:ext cx="7126818" cy="4023360"/>
          </a:xfrm>
        </p:spPr>
        <p:txBody>
          <a:bodyPr/>
          <a:lstStyle/>
          <a:p>
            <a:pPr marL="0" indent="0">
              <a:buNone/>
            </a:pPr>
            <a:r>
              <a:rPr lang="en-US" dirty="0"/>
              <a:t>Order your debts by the longest term (length) of the debt and pay off whichever will cost more throughout the length of the debt. Work your way from most expensive to least.</a:t>
            </a:r>
          </a:p>
          <a:p>
            <a:pPr marL="0" indent="0">
              <a:buNone/>
            </a:pPr>
            <a:r>
              <a:rPr lang="en-US" b="1" dirty="0"/>
              <a:t>Goal: </a:t>
            </a:r>
            <a:r>
              <a:rPr lang="en-US" dirty="0"/>
              <a:t>Pay the least amount over the course of years, rather than worrying about month-to-month costs. This should reduce the overall interest you pay.</a:t>
            </a:r>
          </a:p>
          <a:p>
            <a:pPr marL="0" indent="0">
              <a:buNone/>
            </a:pPr>
            <a:r>
              <a:rPr lang="en-US" b="1" dirty="0">
                <a:solidFill>
                  <a:schemeClr val="tx2"/>
                </a:solidFill>
              </a:rPr>
              <a:t>The Long-Term Strategy &amp; Credit Card Debt: </a:t>
            </a:r>
          </a:p>
          <a:p>
            <a:pPr lvl="1">
              <a:buFont typeface="Wingdings" panose="05000000000000000000" pitchFamily="2" charset="2"/>
              <a:buChar char="§"/>
            </a:pPr>
            <a:r>
              <a:rPr lang="en-US" dirty="0"/>
              <a:t>Paying credit card debt is a common example of the long-term strategy</a:t>
            </a:r>
          </a:p>
          <a:p>
            <a:pPr lvl="1">
              <a:buFont typeface="Wingdings" panose="05000000000000000000" pitchFamily="2" charset="2"/>
              <a:buChar char="§"/>
            </a:pPr>
            <a:r>
              <a:rPr lang="en-US" dirty="0"/>
              <a:t>The key to paying down credit card debt: Pay as much over the minimum as possible so your payment goes towards the principal rather than interest </a:t>
            </a:r>
          </a:p>
        </p:txBody>
      </p:sp>
      <p:sp>
        <p:nvSpPr>
          <p:cNvPr id="5" name="Footer Placeholder 4"/>
          <p:cNvSpPr>
            <a:spLocks noGrp="1"/>
          </p:cNvSpPr>
          <p:nvPr>
            <p:ph type="ftr" sz="quarter" idx="11"/>
          </p:nvPr>
        </p:nvSpPr>
        <p:spPr/>
        <p:txBody>
          <a:bodyPr/>
          <a:lstStyle/>
          <a:p>
            <a:r>
              <a:rPr lang="en-US"/>
              <a:t>Mental Health &amp; Addiction Association of Oregon</a:t>
            </a:r>
            <a:endParaRPr lang="en-US" dirty="0"/>
          </a:p>
        </p:txBody>
      </p:sp>
      <p:sp>
        <p:nvSpPr>
          <p:cNvPr id="6" name="Slide Number Placeholder 5"/>
          <p:cNvSpPr>
            <a:spLocks noGrp="1"/>
          </p:cNvSpPr>
          <p:nvPr>
            <p:ph type="sldNum" sz="quarter" idx="12"/>
          </p:nvPr>
        </p:nvSpPr>
        <p:spPr/>
        <p:txBody>
          <a:bodyPr/>
          <a:lstStyle/>
          <a:p>
            <a:fld id="{FCD4C485-E621-4037-BCCE-53FA28E14780}" type="slidenum">
              <a:rPr lang="en-US" smtClean="0"/>
              <a:pPr/>
              <a:t>9</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5698" y="2328055"/>
            <a:ext cx="3809524" cy="2857143"/>
          </a:xfrm>
          <a:prstGeom prst="rect">
            <a:avLst/>
          </a:prstGeom>
        </p:spPr>
      </p:pic>
    </p:spTree>
    <p:extLst>
      <p:ext uri="{BB962C8B-B14F-4D97-AF65-F5344CB8AC3E}">
        <p14:creationId xmlns:p14="http://schemas.microsoft.com/office/powerpoint/2010/main" val="3531476894"/>
      </p:ext>
    </p:extLst>
  </p:cSld>
  <p:clrMapOvr>
    <a:masterClrMapping/>
  </p:clrMapOvr>
</p:sld>
</file>

<file path=ppt/theme/theme1.xml><?xml version="1.0" encoding="utf-8"?>
<a:theme xmlns:a="http://schemas.openxmlformats.org/drawingml/2006/main" name="Retrospect">
  <a:themeElements>
    <a:clrScheme name="Custom 1">
      <a:dk1>
        <a:srgbClr val="000000"/>
      </a:dk1>
      <a:lt1>
        <a:sysClr val="window" lastClr="FFFFFF"/>
      </a:lt1>
      <a:dk2>
        <a:srgbClr val="024B73"/>
      </a:dk2>
      <a:lt2>
        <a:srgbClr val="9DC541"/>
      </a:lt2>
      <a:accent1>
        <a:srgbClr val="564191"/>
      </a:accent1>
      <a:accent2>
        <a:srgbClr val="9DC541"/>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859</TotalTime>
  <Words>1208</Words>
  <Application>Microsoft Office PowerPoint</Application>
  <PresentationFormat>Widescreen</PresentationFormat>
  <Paragraphs>149</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ＭＳ Ｐゴシック</vt:lpstr>
      <vt:lpstr>Arial</vt:lpstr>
      <vt:lpstr>Bebas Neue</vt:lpstr>
      <vt:lpstr>Calibri</vt:lpstr>
      <vt:lpstr>Cambria</vt:lpstr>
      <vt:lpstr>Courier New</vt:lpstr>
      <vt:lpstr>Georgia</vt:lpstr>
      <vt:lpstr>Wingdings</vt:lpstr>
      <vt:lpstr>Retrospect</vt:lpstr>
      <vt:lpstr>PowerPoint Presentation</vt:lpstr>
      <vt:lpstr>Debt &amp; Tools to Get Out of It</vt:lpstr>
      <vt:lpstr>Welcome Back!</vt:lpstr>
      <vt:lpstr>Community Agreement</vt:lpstr>
      <vt:lpstr>Learning Objectives</vt:lpstr>
      <vt:lpstr>Thoughts on Debt</vt:lpstr>
      <vt:lpstr>Figuring Out How Much You Owe</vt:lpstr>
      <vt:lpstr>Debt to Income Ratio</vt:lpstr>
      <vt:lpstr>The Long-Term Strategy</vt:lpstr>
      <vt:lpstr>Interest-Rate &amp; Month-to-Month Strategies</vt:lpstr>
      <vt:lpstr>The “Snowball” &amp; the “avalanche” Technique</vt:lpstr>
      <vt:lpstr>Additional Options for Paying Off Debt</vt:lpstr>
      <vt:lpstr>Pros &amp; Cons of Bankruptcy</vt:lpstr>
      <vt:lpstr>Action Plan for Paying Off Debts</vt:lpstr>
      <vt:lpstr>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MHAOLADMIN</dc:creator>
  <cp:lastModifiedBy>ADMIN-DEV</cp:lastModifiedBy>
  <cp:revision>78</cp:revision>
  <cp:lastPrinted>2021-06-08T15:54:08Z</cp:lastPrinted>
  <dcterms:created xsi:type="dcterms:W3CDTF">2021-11-09T00:18:20Z</dcterms:created>
  <dcterms:modified xsi:type="dcterms:W3CDTF">2022-09-02T00:09:14Z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