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267" r:id="rId3"/>
    <p:sldId id="356" r:id="rId4"/>
    <p:sldId id="375" r:id="rId5"/>
    <p:sldId id="268" r:id="rId6"/>
    <p:sldId id="360" r:id="rId7"/>
    <p:sldId id="369" r:id="rId8"/>
    <p:sldId id="370" r:id="rId9"/>
    <p:sldId id="371" r:id="rId10"/>
    <p:sldId id="372" r:id="rId11"/>
    <p:sldId id="363" r:id="rId12"/>
    <p:sldId id="365" r:id="rId13"/>
    <p:sldId id="366" r:id="rId14"/>
    <p:sldId id="367" r:id="rId15"/>
    <p:sldId id="368" r:id="rId16"/>
    <p:sldId id="373" r:id="rId17"/>
    <p:sldId id="374" r:id="rId18"/>
    <p:sldId id="354" r:id="rId19"/>
  </p:sldIdLst>
  <p:sldSz cx="12192000" cy="6858000"/>
  <p:notesSz cx="9388475" cy="7102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2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8968" autoAdjust="0"/>
  </p:normalViewPr>
  <p:slideViewPr>
    <p:cSldViewPr snapToGrid="0">
      <p:cViewPr varScale="1">
        <p:scale>
          <a:sx n="67" d="100"/>
          <a:sy n="67" d="100"/>
        </p:scale>
        <p:origin x="46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3330" tIns="46665" rIns="93330" bIns="46665"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5317964" y="0"/>
            <a:ext cx="4068339" cy="356357"/>
          </a:xfrm>
          <a:prstGeom prst="rect">
            <a:avLst/>
          </a:prstGeom>
        </p:spPr>
        <p:txBody>
          <a:bodyPr vert="horz" lIns="93330" tIns="46665" rIns="93330" bIns="46665" rtlCol="0"/>
          <a:lstStyle>
            <a:lvl1pPr algn="r">
              <a:defRPr sz="1200"/>
            </a:lvl1pPr>
          </a:lstStyle>
          <a:p>
            <a:fld id="{FAB6D6AE-30FC-4100-AE85-917914331324}" type="datetimeFigureOut">
              <a:rPr lang="en-US" smtClean="0">
                <a:latin typeface="Arial" panose="020B0604020202020204" pitchFamily="34" charset="0"/>
              </a:rPr>
              <a:t>9/1/2022</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6746121"/>
            <a:ext cx="4068339" cy="356356"/>
          </a:xfrm>
          <a:prstGeom prst="rect">
            <a:avLst/>
          </a:prstGeom>
        </p:spPr>
        <p:txBody>
          <a:bodyPr vert="horz" lIns="93330" tIns="46665" rIns="93330" bIns="46665"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5317964" y="6746121"/>
            <a:ext cx="4068339" cy="356356"/>
          </a:xfrm>
          <a:prstGeom prst="rect">
            <a:avLst/>
          </a:prstGeom>
        </p:spPr>
        <p:txBody>
          <a:bodyPr vert="horz" lIns="93330" tIns="46665" rIns="93330" bIns="46665" rtlCol="0" anchor="b"/>
          <a:lstStyle>
            <a:lvl1pPr algn="r">
              <a:defRPr sz="1200"/>
            </a:lvl1pPr>
          </a:lstStyle>
          <a:p>
            <a:fld id="{238E1816-A8AF-473F-A483-F720F86C762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3856376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3330" tIns="46665" rIns="93330" bIns="46665"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317964" y="0"/>
            <a:ext cx="4068339" cy="356357"/>
          </a:xfrm>
          <a:prstGeom prst="rect">
            <a:avLst/>
          </a:prstGeom>
        </p:spPr>
        <p:txBody>
          <a:bodyPr vert="horz" lIns="93330" tIns="46665" rIns="93330" bIns="46665" rtlCol="0"/>
          <a:lstStyle>
            <a:lvl1pPr algn="r">
              <a:defRPr sz="1200">
                <a:latin typeface="Arial" panose="020B0604020202020204" pitchFamily="34" charset="0"/>
              </a:defRPr>
            </a:lvl1pPr>
          </a:lstStyle>
          <a:p>
            <a:fld id="{F465D94D-DDB9-424D-BBD7-FE4B0C076C68}" type="datetimeFigureOut">
              <a:rPr lang="en-US" smtClean="0"/>
              <a:pPr/>
              <a:t>9/1/2022</a:t>
            </a:fld>
            <a:endParaRPr lang="en-US" dirty="0"/>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3330" tIns="46665" rIns="93330" bIns="46665" rtlCol="0" anchor="ctr"/>
          <a:lstStyle/>
          <a:p>
            <a:endParaRPr lang="en-US" dirty="0"/>
          </a:p>
        </p:txBody>
      </p:sp>
      <p:sp>
        <p:nvSpPr>
          <p:cNvPr id="5" name="Notes Placeholder 4"/>
          <p:cNvSpPr>
            <a:spLocks noGrp="1"/>
          </p:cNvSpPr>
          <p:nvPr>
            <p:ph type="body" sz="quarter" idx="3"/>
          </p:nvPr>
        </p:nvSpPr>
        <p:spPr>
          <a:xfrm>
            <a:off x="938848" y="3418067"/>
            <a:ext cx="7510780" cy="2796600"/>
          </a:xfrm>
          <a:prstGeom prst="rect">
            <a:avLst/>
          </a:prstGeom>
        </p:spPr>
        <p:txBody>
          <a:bodyPr vert="horz" lIns="93330" tIns="46665" rIns="93330" bIns="46665"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6746121"/>
            <a:ext cx="4068339" cy="356356"/>
          </a:xfrm>
          <a:prstGeom prst="rect">
            <a:avLst/>
          </a:prstGeom>
        </p:spPr>
        <p:txBody>
          <a:bodyPr vert="horz" lIns="93330" tIns="46665" rIns="93330" bIns="46665"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317964" y="6746121"/>
            <a:ext cx="4068339" cy="356356"/>
          </a:xfrm>
          <a:prstGeom prst="rect">
            <a:avLst/>
          </a:prstGeom>
        </p:spPr>
        <p:txBody>
          <a:bodyPr vert="horz" lIns="93330" tIns="46665" rIns="93330" bIns="46665" rtlCol="0" anchor="b"/>
          <a:lstStyle>
            <a:lvl1pPr algn="r">
              <a:defRPr sz="1200">
                <a:latin typeface="Arial" panose="020B0604020202020204" pitchFamily="34" charset="0"/>
              </a:defRPr>
            </a:lvl1pPr>
          </a:lstStyle>
          <a:p>
            <a:fld id="{B9DBAED6-00C9-4AA9-B48A-B25E040B3485}" type="slidenum">
              <a:rPr lang="en-US" smtClean="0"/>
              <a:pPr/>
              <a:t>‹#›</a:t>
            </a:fld>
            <a:endParaRPr lang="en-US" dirty="0"/>
          </a:p>
        </p:txBody>
      </p:sp>
    </p:spTree>
    <p:extLst>
      <p:ext uri="{BB962C8B-B14F-4D97-AF65-F5344CB8AC3E}">
        <p14:creationId xmlns:p14="http://schemas.microsoft.com/office/powerpoint/2010/main" val="2255969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770B837-E153-4BB9-92EA-8DF8E0116A69}"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501568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DBAED6-00C9-4AA9-B48A-B25E040B3485}" type="slidenum">
              <a:rPr lang="en-US" smtClean="0"/>
              <a:pPr/>
              <a:t>3</a:t>
            </a:fld>
            <a:endParaRPr lang="en-US" dirty="0"/>
          </a:p>
        </p:txBody>
      </p:sp>
    </p:spTree>
    <p:extLst>
      <p:ext uri="{BB962C8B-B14F-4D97-AF65-F5344CB8AC3E}">
        <p14:creationId xmlns:p14="http://schemas.microsoft.com/office/powerpoint/2010/main" val="28644372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Bebas Neue" panose="020B0606020202050201"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E8EF0070-BF60-4084-91F5-F2DBA605A05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4023163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139934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1" y="414780"/>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414779"/>
            <a:ext cx="7734300"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47591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0684" cy="1141412"/>
          </a:xfrm>
        </p:spPr>
        <p:txBody>
          <a:bodyPr/>
          <a:lstStyle/>
          <a:p>
            <a:r>
              <a:rPr lang="en-US"/>
              <a:t>Click to edit Master title style</a:t>
            </a:r>
          </a:p>
        </p:txBody>
      </p:sp>
      <p:sp>
        <p:nvSpPr>
          <p:cNvPr id="3" name="Rectangle 3"/>
          <p:cNvSpPr>
            <a:spLocks noGrp="1" noChangeArrowheads="1"/>
          </p:cNvSpPr>
          <p:nvPr>
            <p:ph type="dt" idx="10"/>
          </p:nvPr>
        </p:nvSpPr>
        <p:spPr>
          <a:xfrm>
            <a:off x="1097282" y="6459787"/>
            <a:ext cx="2472271" cy="365125"/>
          </a:xfrm>
          <a:prstGeom prst="rect">
            <a:avLst/>
          </a:prstGeom>
        </p:spPr>
        <p:txBody>
          <a:bodyPr/>
          <a:lstStyle>
            <a:lvl1pPr>
              <a:defRPr/>
            </a:lvl1pPr>
          </a:lstStyle>
          <a:p>
            <a:pPr>
              <a:defRPr/>
            </a:pPr>
            <a:endParaRPr lang="en-US"/>
          </a:p>
        </p:txBody>
      </p:sp>
      <p:sp>
        <p:nvSpPr>
          <p:cNvPr id="4" name="Rectangle 4"/>
          <p:cNvSpPr>
            <a:spLocks noGrp="1" noChangeArrowheads="1"/>
          </p:cNvSpPr>
          <p:nvPr>
            <p:ph type="ftr" idx="11"/>
          </p:nvPr>
        </p:nvSpPr>
        <p:spPr/>
        <p:txBody>
          <a:bodyPr/>
          <a:lstStyle>
            <a:lvl1pPr>
              <a:defRPr/>
            </a:lvl1pPr>
          </a:lstStyle>
          <a:p>
            <a:pPr>
              <a:defRPr/>
            </a:pPr>
            <a:r>
              <a:rPr lang="en-US" altLang="en-US"/>
              <a:t>Mental Health &amp; Addiction Association of Oregon</a:t>
            </a:r>
            <a:endParaRPr lang="en-US" altLang="en-US" dirty="0"/>
          </a:p>
        </p:txBody>
      </p:sp>
      <p:sp>
        <p:nvSpPr>
          <p:cNvPr id="5" name="Rectangle 5"/>
          <p:cNvSpPr>
            <a:spLocks noGrp="1" noChangeArrowheads="1"/>
          </p:cNvSpPr>
          <p:nvPr>
            <p:ph type="sldNum" idx="12"/>
          </p:nvPr>
        </p:nvSpPr>
        <p:spPr/>
        <p:txBody>
          <a:bodyPr/>
          <a:lstStyle>
            <a:lvl1pPr>
              <a:defRPr>
                <a:latin typeface="Cambria" pitchFamily="18" charset="0"/>
                <a:ea typeface="ＭＳ Ｐゴシック" pitchFamily="34" charset="-128"/>
              </a:defRPr>
            </a:lvl1pPr>
          </a:lstStyle>
          <a:p>
            <a:pPr>
              <a:defRPr/>
            </a:pPr>
            <a:fld id="{59B10FD0-5A8D-4A49-A0DA-914526E842A8}" type="slidenum">
              <a:rPr lang="en-US"/>
              <a:pPr>
                <a:defRPr/>
              </a:pPr>
              <a:t>‹#›</a:t>
            </a:fld>
            <a:endParaRPr lang="en-US"/>
          </a:p>
        </p:txBody>
      </p:sp>
    </p:spTree>
    <p:extLst>
      <p:ext uri="{BB962C8B-B14F-4D97-AF65-F5344CB8AC3E}">
        <p14:creationId xmlns:p14="http://schemas.microsoft.com/office/powerpoint/2010/main" val="64591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rtlCol="0">
            <a:normAutofit/>
          </a:bodyPr>
          <a:lstStyle/>
          <a:p>
            <a:pPr lvl="0"/>
            <a:r>
              <a:rPr lang="en-US" noProof="0"/>
              <a:t>Click icon to add table</a:t>
            </a:r>
          </a:p>
        </p:txBody>
      </p:sp>
      <p:sp>
        <p:nvSpPr>
          <p:cNvPr id="4" name="Date Placeholder 3"/>
          <p:cNvSpPr>
            <a:spLocks noGrp="1"/>
          </p:cNvSpPr>
          <p:nvPr>
            <p:ph type="dt" sz="half" idx="10"/>
          </p:nvPr>
        </p:nvSpPr>
        <p:spPr>
          <a:xfrm>
            <a:off x="1097282" y="6459787"/>
            <a:ext cx="2472271"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Mental Health &amp; Addiction Association of Oregon</a:t>
            </a:r>
          </a:p>
        </p:txBody>
      </p:sp>
      <p:sp>
        <p:nvSpPr>
          <p:cNvPr id="6" name="Slide Number Placeholder 5"/>
          <p:cNvSpPr>
            <a:spLocks noGrp="1"/>
          </p:cNvSpPr>
          <p:nvPr>
            <p:ph type="sldNum" sz="quarter" idx="12"/>
          </p:nvPr>
        </p:nvSpPr>
        <p:spPr/>
        <p:txBody>
          <a:bodyPr/>
          <a:lstStyle>
            <a:lvl1pPr>
              <a:defRPr/>
            </a:lvl1pPr>
          </a:lstStyle>
          <a:p>
            <a:pPr>
              <a:defRPr/>
            </a:pPr>
            <a:fld id="{7228B176-62EC-4564-912D-1523682AFA12}" type="slidenum">
              <a:rPr lang="en-US"/>
              <a:pPr>
                <a:defRPr/>
              </a:pPr>
              <a:t>‹#›</a:t>
            </a:fld>
            <a:endParaRPr lang="en-US"/>
          </a:p>
        </p:txBody>
      </p:sp>
    </p:spTree>
    <p:extLst>
      <p:ext uri="{BB962C8B-B14F-4D97-AF65-F5344CB8AC3E}">
        <p14:creationId xmlns:p14="http://schemas.microsoft.com/office/powerpoint/2010/main" val="3799818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33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2" y="6459787"/>
            <a:ext cx="2472271"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1037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dirty="0"/>
          </a:p>
        </p:txBody>
      </p:sp>
      <p:pic>
        <p:nvPicPr>
          <p:cNvPr id="7" name="Picture 6" descr="A picture containing text, clipart&#10;&#10;Description automatically generated">
            <a:extLst>
              <a:ext uri="{FF2B5EF4-FFF2-40B4-BE49-F238E27FC236}">
                <a16:creationId xmlns:a16="http://schemas.microsoft.com/office/drawing/2014/main" id="{552C571B-5C17-4174-AE0A-2FC581D050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876237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Bebas Neue" panose="020B0606020202050201"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a:t>
            </a:fld>
            <a:endParaRPr lang="en-US"/>
          </a:p>
        </p:txBody>
      </p:sp>
      <p:cxnSp>
        <p:nvCxnSpPr>
          <p:cNvPr id="9" name="Straight Connector 8"/>
          <p:cNvCxnSpPr/>
          <p:nvPr/>
        </p:nvCxnSpPr>
        <p:spPr>
          <a:xfrm>
            <a:off x="1207659"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clipart&#10;&#10;Description automatically generated">
            <a:extLst>
              <a:ext uri="{FF2B5EF4-FFF2-40B4-BE49-F238E27FC236}">
                <a16:creationId xmlns:a16="http://schemas.microsoft.com/office/drawing/2014/main" id="{EA36610E-3E20-49B9-A57C-3B1F508379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833070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7"/>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pPr>
              <a:defRPr/>
            </a:pPr>
            <a:r>
              <a:rPr lang="en-US"/>
              <a:t>Mental Health &amp; Addiction Association of Oregon</a:t>
            </a:r>
          </a:p>
        </p:txBody>
      </p:sp>
      <p:sp>
        <p:nvSpPr>
          <p:cNvPr id="7" name="Slide Number Placeholder 6"/>
          <p:cNvSpPr>
            <a:spLocks noGrp="1"/>
          </p:cNvSpPr>
          <p:nvPr>
            <p:ph type="sldNum" sz="quarter" idx="12"/>
          </p:nvPr>
        </p:nvSpPr>
        <p:spPr/>
        <p:txBody>
          <a:bodyPr/>
          <a:lstStyle/>
          <a:p>
            <a:fld id="{D33A319E-DD88-4A6E-B82B-2D9A6BA0984A}" type="slidenum">
              <a:rPr lang="en-US" smtClean="0"/>
              <a:pPr/>
              <a:t>‹#›</a:t>
            </a:fld>
            <a:endParaRPr lang="en-US"/>
          </a:p>
        </p:txBody>
      </p:sp>
      <p:pic>
        <p:nvPicPr>
          <p:cNvPr id="9" name="Picture 8" descr="A picture containing text, clipart&#10;&#10;Description automatically generated">
            <a:extLst>
              <a:ext uri="{FF2B5EF4-FFF2-40B4-BE49-F238E27FC236}">
                <a16:creationId xmlns:a16="http://schemas.microsoft.com/office/drawing/2014/main" id="{CAB2248C-F6B6-4CEA-8FCC-85D750B0764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386934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5"/>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a:t>Mental Health &amp; Addiction Association of Oregon</a:t>
            </a:r>
          </a:p>
        </p:txBody>
      </p:sp>
      <p:sp>
        <p:nvSpPr>
          <p:cNvPr id="9" name="Slide Number Placeholder 8"/>
          <p:cNvSpPr>
            <a:spLocks noGrp="1"/>
          </p:cNvSpPr>
          <p:nvPr>
            <p:ph type="sldNum" sz="quarter" idx="12"/>
          </p:nvPr>
        </p:nvSpPr>
        <p:spPr/>
        <p:txBody>
          <a:bodyPr/>
          <a:lstStyle/>
          <a:p>
            <a:fld id="{FCD4C485-E621-4037-BCCE-53FA28E14780}" type="slidenum">
              <a:rPr lang="en-US" smtClean="0"/>
              <a:pPr/>
              <a:t>‹#›</a:t>
            </a:fld>
            <a:endParaRPr lang="en-US"/>
          </a:p>
        </p:txBody>
      </p:sp>
      <p:pic>
        <p:nvPicPr>
          <p:cNvPr id="11" name="Picture 10" descr="A picture containing text, clipart&#10;&#10;Description automatically generated">
            <a:extLst>
              <a:ext uri="{FF2B5EF4-FFF2-40B4-BE49-F238E27FC236}">
                <a16:creationId xmlns:a16="http://schemas.microsoft.com/office/drawing/2014/main" id="{ACE70D95-6414-4286-A8EC-F75FB5AF92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580579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pPr>
              <a:defRPr/>
            </a:pPr>
            <a:r>
              <a:rPr lang="en-US"/>
              <a:t>Mental Health &amp; Addiction Association of Oregon</a:t>
            </a:r>
          </a:p>
        </p:txBody>
      </p:sp>
      <p:sp>
        <p:nvSpPr>
          <p:cNvPr id="5" name="Slide Number Placeholder 4"/>
          <p:cNvSpPr>
            <a:spLocks noGrp="1"/>
          </p:cNvSpPr>
          <p:nvPr>
            <p:ph type="sldNum" sz="quarter" idx="12"/>
          </p:nvPr>
        </p:nvSpPr>
        <p:spPr/>
        <p:txBody>
          <a:bodyPr/>
          <a:lstStyle/>
          <a:p>
            <a:fld id="{3EE79A85-6FE2-4B5B-B4CA-87CA0F50BE38}" type="slidenum">
              <a:rPr lang="en-US" smtClean="0"/>
              <a:pPr/>
              <a:t>‹#›</a:t>
            </a:fld>
            <a:endParaRPr lang="en-US"/>
          </a:p>
        </p:txBody>
      </p:sp>
      <p:pic>
        <p:nvPicPr>
          <p:cNvPr id="6" name="Picture 5" descr="A picture containing text, clipart&#10;&#10;Description automatically generated">
            <a:extLst>
              <a:ext uri="{FF2B5EF4-FFF2-40B4-BE49-F238E27FC236}">
                <a16:creationId xmlns:a16="http://schemas.microsoft.com/office/drawing/2014/main" id="{DA146DA5-4CA7-44B1-8E8F-1DD5B4E6D6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3353825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7"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7"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altLang="en-US"/>
              <a:t>Mental Health &amp; Addiction Association of Oregon</a:t>
            </a:r>
            <a:endParaRPr lang="en-US" altLang="en-US" dirty="0"/>
          </a:p>
        </p:txBody>
      </p:sp>
      <p:sp>
        <p:nvSpPr>
          <p:cNvPr id="9" name="Slide Number Placeholder 8"/>
          <p:cNvSpPr>
            <a:spLocks noGrp="1"/>
          </p:cNvSpPr>
          <p:nvPr>
            <p:ph type="sldNum" sz="quarter" idx="12"/>
          </p:nvPr>
        </p:nvSpPr>
        <p:spPr/>
        <p:txBody>
          <a:bodyPr/>
          <a:lstStyle/>
          <a:p>
            <a:pPr>
              <a:defRPr/>
            </a:pPr>
            <a:fld id="{F3A7D529-EA99-4B2A-AA84-2AEA382FB195}" type="slidenum">
              <a:rPr lang="en-US" smtClean="0"/>
              <a:pPr>
                <a:defRPr/>
              </a:pPr>
              <a:t>‹#›</a:t>
            </a:fld>
            <a:endParaRPr lang="en-US"/>
          </a:p>
        </p:txBody>
      </p:sp>
      <p:pic>
        <p:nvPicPr>
          <p:cNvPr id="10" name="Picture 9" descr="A picture containing text, clipart&#10;&#10;Description automatically generated">
            <a:extLst>
              <a:ext uri="{FF2B5EF4-FFF2-40B4-BE49-F238E27FC236}">
                <a16:creationId xmlns:a16="http://schemas.microsoft.com/office/drawing/2014/main" id="{DB48BECC-6BA7-4689-B614-EF09A67A90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652791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8"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613650" y="731520"/>
            <a:ext cx="6679191"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3" y="6459787"/>
            <a:ext cx="2618511"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4800600" y="6459787"/>
            <a:ext cx="4648200" cy="365125"/>
          </a:xfrm>
        </p:spPr>
        <p:txBody>
          <a:bodyPr/>
          <a:lstStyle>
            <a:lvl1pPr algn="l">
              <a:defRPr>
                <a:solidFill>
                  <a:schemeClr val="tx2"/>
                </a:solidFill>
              </a:defRPr>
            </a:lvl1pPr>
          </a:lstStyle>
          <a:p>
            <a:r>
              <a:rPr lang="en-US">
                <a:solidFill>
                  <a:srgbClr val="637052"/>
                </a:solidFill>
              </a:rPr>
              <a:t>Mental Health &amp; Addiction Association of Oregon</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CD4C485-E621-4037-BCCE-53FA28E14780}"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1552097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7"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936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7"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79" y="5907024"/>
            <a:ext cx="1011936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2" y="6459787"/>
            <a:ext cx="2472271"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Mental Health &amp; Addiction Association of Oregon</a:t>
            </a:r>
          </a:p>
        </p:txBody>
      </p:sp>
      <p:sp>
        <p:nvSpPr>
          <p:cNvPr id="7" name="Slide Number Placeholder 6"/>
          <p:cNvSpPr>
            <a:spLocks noGrp="1"/>
          </p:cNvSpPr>
          <p:nvPr>
            <p:ph type="sldNum" sz="quarter" idx="12"/>
          </p:nvPr>
        </p:nvSpPr>
        <p:spPr/>
        <p:txBody>
          <a:bodyPr/>
          <a:lstStyle/>
          <a:p>
            <a:fld id="{FCD4C485-E621-4037-BCCE-53FA28E14780}" type="slidenum">
              <a:rPr lang="en-US" smtClean="0"/>
              <a:pPr/>
              <a:t>‹#›</a:t>
            </a:fld>
            <a:endParaRPr lang="en-US"/>
          </a:p>
        </p:txBody>
      </p:sp>
    </p:spTree>
    <p:extLst>
      <p:ext uri="{BB962C8B-B14F-4D97-AF65-F5344CB8AC3E}">
        <p14:creationId xmlns:p14="http://schemas.microsoft.com/office/powerpoint/2010/main" val="141070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5"/>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79" y="1845734"/>
            <a:ext cx="100584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686186" y="6459787"/>
            <a:ext cx="4822804" cy="365125"/>
          </a:xfrm>
          <a:prstGeom prst="rect">
            <a:avLst/>
          </a:prstGeom>
        </p:spPr>
        <p:txBody>
          <a:bodyPr vert="horz" lIns="91440" tIns="45720" rIns="91440" bIns="45720" rtlCol="0" anchor="ctr"/>
          <a:lstStyle>
            <a:lvl1pPr algn="ctr">
              <a:defRPr sz="900" cap="all" baseline="0">
                <a:solidFill>
                  <a:srgbClr val="FFFFFF"/>
                </a:solidFill>
                <a:latin typeface="Arial" panose="020B0604020202020204" pitchFamily="34" charset="0"/>
              </a:defRPr>
            </a:lvl1pPr>
          </a:lstStyle>
          <a:p>
            <a:pPr defTabSz="457200"/>
            <a:r>
              <a:rPr lang="en-US">
                <a:solidFill>
                  <a:prstClr val="white">
                    <a:shade val="50000"/>
                  </a:prstClr>
                </a:solidFill>
              </a:rPr>
              <a:t>Mental Health &amp; Addiction Association of Oregon</a:t>
            </a:r>
            <a:endParaRPr lang="en-US" dirty="0">
              <a:solidFill>
                <a:prstClr val="white">
                  <a:shade val="50000"/>
                </a:prstClr>
              </a:solidFill>
            </a:endParaRPr>
          </a:p>
        </p:txBody>
      </p:sp>
      <p:sp>
        <p:nvSpPr>
          <p:cNvPr id="6" name="Slide Number Placeholder 5"/>
          <p:cNvSpPr>
            <a:spLocks noGrp="1"/>
          </p:cNvSpPr>
          <p:nvPr>
            <p:ph type="sldNum" sz="quarter" idx="4"/>
          </p:nvPr>
        </p:nvSpPr>
        <p:spPr>
          <a:xfrm>
            <a:off x="9900460" y="6459787"/>
            <a:ext cx="1312025" cy="365125"/>
          </a:xfrm>
          <a:prstGeom prst="rect">
            <a:avLst/>
          </a:prstGeom>
        </p:spPr>
        <p:txBody>
          <a:bodyPr vert="horz" lIns="91440" tIns="45720" rIns="91440" bIns="45720" rtlCol="0" anchor="ctr"/>
          <a:lstStyle>
            <a:lvl1pPr algn="r">
              <a:defRPr sz="1050">
                <a:solidFill>
                  <a:srgbClr val="FFFFFF"/>
                </a:solidFill>
                <a:latin typeface="Arial" panose="020B0604020202020204" pitchFamily="34" charset="0"/>
              </a:defRPr>
            </a:lvl1pPr>
          </a:lstStyle>
          <a:p>
            <a:pPr defTabSz="457200"/>
            <a:fld id="{226D727D-7041-5744-9EBC-B0245723305A}" type="slidenum">
              <a:rPr lang="en-US" smtClean="0">
                <a:solidFill>
                  <a:prstClr val="white">
                    <a:shade val="50000"/>
                  </a:prstClr>
                </a:solidFill>
              </a:rPr>
              <a:pPr defTabSz="457200"/>
              <a:t>‹#›</a:t>
            </a:fld>
            <a:endParaRPr lang="en-US" dirty="0">
              <a:solidFill>
                <a:prstClr val="white">
                  <a:shade val="50000"/>
                </a:prstClr>
              </a:solidFill>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clipart&#10;&#10;Description automatically generated">
            <a:extLst>
              <a:ext uri="{FF2B5EF4-FFF2-40B4-BE49-F238E27FC236}">
                <a16:creationId xmlns:a16="http://schemas.microsoft.com/office/drawing/2014/main" id="{89E22D04-25C8-4550-8D92-4E0C92036FE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153108" y="6503408"/>
            <a:ext cx="1180309" cy="271471"/>
          </a:xfrm>
          <a:prstGeom prst="rect">
            <a:avLst/>
          </a:prstGeom>
        </p:spPr>
      </p:pic>
    </p:spTree>
    <p:extLst>
      <p:ext uri="{BB962C8B-B14F-4D97-AF65-F5344CB8AC3E}">
        <p14:creationId xmlns:p14="http://schemas.microsoft.com/office/powerpoint/2010/main" val="2663240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 id="2147483675" r:id="rId14"/>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Bebas Neue" panose="020B0606020202050201" pitchFamily="34" charset="0"/>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2747" y="2428427"/>
            <a:ext cx="10113754" cy="1938992"/>
          </a:xfrm>
          <a:prstGeom prst="rect">
            <a:avLst/>
          </a:prstGeom>
          <a:noFill/>
        </p:spPr>
        <p:txBody>
          <a:bodyPr wrap="square" rtlCol="0">
            <a:spAutoFit/>
          </a:bodyPr>
          <a:lstStyle/>
          <a:p>
            <a:pPr algn="ctr"/>
            <a:r>
              <a:rPr lang="en-US" sz="6000" b="1" cap="all" dirty="0">
                <a:latin typeface="Bebas Neue" panose="020B0606020202050201"/>
              </a:rPr>
              <a:t>Welcome Back to </a:t>
            </a:r>
          </a:p>
          <a:p>
            <a:pPr algn="ctr"/>
            <a:r>
              <a:rPr lang="en-US" sz="6000" b="1" cap="all" dirty="0">
                <a:solidFill>
                  <a:schemeClr val="accent1"/>
                </a:solidFill>
                <a:latin typeface="Bebas Neue" panose="020B0606020202050201"/>
              </a:rPr>
              <a:t>Money Basics</a:t>
            </a:r>
            <a:endParaRPr lang="en-US" sz="6000" b="1" dirty="0">
              <a:solidFill>
                <a:schemeClr val="accent1"/>
              </a:solidFill>
            </a:endParaRPr>
          </a:p>
        </p:txBody>
      </p:sp>
      <p:sp>
        <p:nvSpPr>
          <p:cNvPr id="7" name="TextBox 6"/>
          <p:cNvSpPr txBox="1"/>
          <p:nvPr/>
        </p:nvSpPr>
        <p:spPr>
          <a:xfrm>
            <a:off x="625130" y="4656629"/>
            <a:ext cx="6858000" cy="1200329"/>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A peer-led, person-directed, and strengths-based</a:t>
            </a:r>
          </a:p>
          <a:p>
            <a:pPr algn="ctr"/>
            <a:r>
              <a:rPr lang="en-US" dirty="0">
                <a:latin typeface="Arial" panose="020B0604020202020204" pitchFamily="34" charset="0"/>
                <a:cs typeface="Arial" panose="020B0604020202020204" pitchFamily="34" charset="0"/>
              </a:rPr>
              <a:t>financial empowerment training for individuals who experience mental health and/or addiction challenges </a:t>
            </a:r>
          </a:p>
          <a:p>
            <a:pPr algn="ctr"/>
            <a:endParaRPr lang="en-US" dirty="0">
              <a:solidFill>
                <a:schemeClr val="bg2"/>
              </a:solidFill>
              <a:latin typeface="Arial" panose="020B0604020202020204" pitchFamily="34" charset="0"/>
            </a:endParaRPr>
          </a:p>
        </p:txBody>
      </p:sp>
      <p:sp>
        <p:nvSpPr>
          <p:cNvPr id="6" name="Footer Placeholder 3">
            <a:extLst>
              <a:ext uri="{FF2B5EF4-FFF2-40B4-BE49-F238E27FC236}">
                <a16:creationId xmlns:a16="http://schemas.microsoft.com/office/drawing/2014/main" id="{9AD81A3A-D78A-432F-8B4E-8C6E62EF6621}"/>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3" name="Slide Number Placeholder 2"/>
          <p:cNvSpPr>
            <a:spLocks noGrp="1"/>
          </p:cNvSpPr>
          <p:nvPr>
            <p:ph type="sldNum" sz="quarter" idx="12"/>
          </p:nvPr>
        </p:nvSpPr>
        <p:spPr/>
        <p:txBody>
          <a:bodyPr/>
          <a:lstStyle/>
          <a:p>
            <a:fld id="{FCD4C485-E621-4037-BCCE-53FA28E14780}" type="slidenum">
              <a:rPr lang="en-US" smtClean="0"/>
              <a:pPr/>
              <a:t>1</a:t>
            </a:fld>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3130" y="2428427"/>
            <a:ext cx="4455995" cy="3341997"/>
          </a:xfrm>
          <a:prstGeom prst="rect">
            <a:avLst/>
          </a:prstGeom>
        </p:spPr>
      </p:pic>
    </p:spTree>
    <p:extLst>
      <p:ext uri="{BB962C8B-B14F-4D97-AF65-F5344CB8AC3E}">
        <p14:creationId xmlns:p14="http://schemas.microsoft.com/office/powerpoint/2010/main" val="172192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Credit Cards: Fact or Fiction?</a:t>
            </a:r>
          </a:p>
        </p:txBody>
      </p:sp>
      <p:sp>
        <p:nvSpPr>
          <p:cNvPr id="3" name="Content Placeholder 2"/>
          <p:cNvSpPr>
            <a:spLocks noGrp="1"/>
          </p:cNvSpPr>
          <p:nvPr>
            <p:ph idx="1"/>
          </p:nvPr>
        </p:nvSpPr>
        <p:spPr/>
        <p:txBody>
          <a:bodyPr>
            <a:normAutofit lnSpcReduction="10000"/>
          </a:bodyPr>
          <a:lstStyle/>
          <a:p>
            <a:r>
              <a:rPr lang="en-US" b="1" dirty="0">
                <a:cs typeface="Arial" panose="020B0604020202020204" pitchFamily="34" charset="0"/>
              </a:rPr>
              <a:t>True or False?</a:t>
            </a:r>
          </a:p>
          <a:p>
            <a:r>
              <a:rPr lang="en-US" dirty="0">
                <a:solidFill>
                  <a:schemeClr val="accent1"/>
                </a:solidFill>
                <a:cs typeface="Arial" panose="020B0604020202020204" pitchFamily="34" charset="0"/>
              </a:rPr>
              <a:t>7.   </a:t>
            </a:r>
            <a:r>
              <a:rPr lang="en-US" dirty="0">
                <a:cs typeface="Arial" panose="020B0604020202020204" pitchFamily="34" charset="0"/>
              </a:rPr>
              <a:t>Making the minimum payments saves you money</a:t>
            </a:r>
          </a:p>
          <a:p>
            <a:pPr marL="201168" lvl="1" indent="0">
              <a:buNone/>
            </a:pPr>
            <a:r>
              <a:rPr lang="en-US" dirty="0">
                <a:cs typeface="Arial" panose="020B0604020202020204" pitchFamily="34" charset="0"/>
              </a:rPr>
              <a:t>				</a:t>
            </a:r>
            <a:r>
              <a:rPr lang="en-US" b="1" dirty="0">
                <a:cs typeface="Arial" panose="020B0604020202020204" pitchFamily="34" charset="0"/>
              </a:rPr>
              <a:t>T/F</a:t>
            </a:r>
          </a:p>
          <a:p>
            <a:r>
              <a:rPr lang="en-US" dirty="0">
                <a:solidFill>
                  <a:schemeClr val="accent1"/>
                </a:solidFill>
                <a:cs typeface="Arial" panose="020B0604020202020204" pitchFamily="34" charset="0"/>
              </a:rPr>
              <a:t>8.  </a:t>
            </a:r>
            <a:r>
              <a:rPr lang="en-US" dirty="0">
                <a:cs typeface="Arial" panose="020B0604020202020204" pitchFamily="34" charset="0"/>
              </a:rPr>
              <a:t>If you pay less than the minimum payment, your card will be deactivated</a:t>
            </a:r>
          </a:p>
          <a:p>
            <a:pPr marL="201168" lvl="1" indent="0">
              <a:buNone/>
            </a:pPr>
            <a:r>
              <a:rPr lang="en-US" dirty="0">
                <a:cs typeface="Arial" panose="020B0604020202020204" pitchFamily="34" charset="0"/>
              </a:rPr>
              <a:t>				</a:t>
            </a:r>
            <a:r>
              <a:rPr lang="en-US" b="1" dirty="0">
                <a:cs typeface="Arial" panose="020B0604020202020204" pitchFamily="34" charset="0"/>
              </a:rPr>
              <a:t>T/F</a:t>
            </a:r>
          </a:p>
          <a:p>
            <a:r>
              <a:rPr lang="en-US" dirty="0">
                <a:solidFill>
                  <a:schemeClr val="accent1"/>
                </a:solidFill>
                <a:cs typeface="Arial" panose="020B0604020202020204" pitchFamily="34" charset="0"/>
              </a:rPr>
              <a:t>9.  </a:t>
            </a:r>
            <a:r>
              <a:rPr lang="en-US" dirty="0">
                <a:cs typeface="Arial" panose="020B0604020202020204" pitchFamily="34" charset="0"/>
              </a:rPr>
              <a:t>If your credit card is lost or stolen, or has been used without your permission, you will be responsible for only the first $100.00 of unauthorized charges if you report it right away</a:t>
            </a:r>
          </a:p>
          <a:p>
            <a:pPr marL="201168" lvl="1" indent="0">
              <a:buNone/>
            </a:pPr>
            <a:r>
              <a:rPr lang="en-US" dirty="0">
                <a:cs typeface="Arial" panose="020B0604020202020204" pitchFamily="34" charset="0"/>
              </a:rPr>
              <a:t>				</a:t>
            </a:r>
            <a:r>
              <a:rPr lang="en-US" b="1" dirty="0">
                <a:cs typeface="Arial" panose="020B0604020202020204" pitchFamily="34" charset="0"/>
              </a:rPr>
              <a:t>T/F</a:t>
            </a:r>
          </a:p>
          <a:p>
            <a:r>
              <a:rPr lang="en-US" dirty="0">
                <a:solidFill>
                  <a:schemeClr val="accent1"/>
                </a:solidFill>
                <a:cs typeface="Arial" panose="020B0604020202020204" pitchFamily="34" charset="0"/>
              </a:rPr>
              <a:t>10.  </a:t>
            </a:r>
            <a:r>
              <a:rPr lang="en-US" dirty="0">
                <a:cs typeface="Arial" panose="020B0604020202020204" pitchFamily="34" charset="0"/>
              </a:rPr>
              <a:t>If you pay your bill in full during the grace period, you won’t have to pay a finance charge on purchases for that bill</a:t>
            </a:r>
          </a:p>
          <a:p>
            <a:pPr marL="201168" lvl="1" indent="0">
              <a:buNone/>
            </a:pPr>
            <a:r>
              <a:rPr lang="en-US" dirty="0">
                <a:cs typeface="Arial" panose="020B0604020202020204" pitchFamily="34" charset="0"/>
              </a:rPr>
              <a:t>				</a:t>
            </a:r>
            <a:r>
              <a:rPr lang="en-US" b="1" dirty="0">
                <a:cs typeface="Arial" panose="020B0604020202020204" pitchFamily="34" charset="0"/>
              </a:rPr>
              <a:t>T/F</a:t>
            </a:r>
          </a:p>
          <a:p>
            <a:endParaRPr lang="en-US" dirty="0"/>
          </a:p>
        </p:txBody>
      </p:sp>
      <p:sp>
        <p:nvSpPr>
          <p:cNvPr id="4" name="Footer Placeholder 3"/>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10</a:t>
            </a:fld>
            <a:endParaRPr lang="en-US" dirty="0"/>
          </a:p>
        </p:txBody>
      </p:sp>
    </p:spTree>
    <p:extLst>
      <p:ext uri="{BB962C8B-B14F-4D97-AF65-F5344CB8AC3E}">
        <p14:creationId xmlns:p14="http://schemas.microsoft.com/office/powerpoint/2010/main" val="685310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Pros &amp; Cons of Credit</a:t>
            </a:r>
          </a:p>
        </p:txBody>
      </p:sp>
      <p:sp>
        <p:nvSpPr>
          <p:cNvPr id="4" name="Text Placeholder 3"/>
          <p:cNvSpPr>
            <a:spLocks noGrp="1"/>
          </p:cNvSpPr>
          <p:nvPr>
            <p:ph type="body" idx="1"/>
          </p:nvPr>
        </p:nvSpPr>
        <p:spPr/>
        <p:txBody>
          <a:bodyPr/>
          <a:lstStyle/>
          <a:p>
            <a:r>
              <a:rPr lang="en-US" dirty="0"/>
              <a:t>benefits</a:t>
            </a:r>
          </a:p>
        </p:txBody>
      </p:sp>
      <p:sp>
        <p:nvSpPr>
          <p:cNvPr id="5" name="Content Placeholder 4"/>
          <p:cNvSpPr>
            <a:spLocks noGrp="1"/>
          </p:cNvSpPr>
          <p:nvPr>
            <p:ph sz="half" idx="2"/>
          </p:nvPr>
        </p:nvSpPr>
        <p:spPr>
          <a:xfrm>
            <a:off x="1392072" y="2582334"/>
            <a:ext cx="4642968" cy="3286760"/>
          </a:xfrm>
        </p:spPr>
        <p:txBody>
          <a:bodyPr/>
          <a:lstStyle/>
          <a:p>
            <a:pPr marL="457200" indent="-457200">
              <a:buFont typeface="+mj-lt"/>
              <a:buAutoNum type="arabicPeriod"/>
            </a:pPr>
            <a:r>
              <a:rPr lang="en-US" dirty="0"/>
              <a:t>Security</a:t>
            </a:r>
          </a:p>
          <a:p>
            <a:pPr marL="457200" indent="-457200">
              <a:buFont typeface="+mj-lt"/>
              <a:buAutoNum type="arabicPeriod"/>
            </a:pPr>
            <a:r>
              <a:rPr lang="en-US" dirty="0"/>
              <a:t>No-interest grace period</a:t>
            </a:r>
          </a:p>
          <a:p>
            <a:pPr marL="457200" indent="-457200">
              <a:buFont typeface="+mj-lt"/>
              <a:buAutoNum type="arabicPeriod"/>
            </a:pPr>
            <a:r>
              <a:rPr lang="en-US" dirty="0"/>
              <a:t>Rewards and rebates</a:t>
            </a:r>
          </a:p>
          <a:p>
            <a:pPr marL="457200" indent="-457200">
              <a:buFont typeface="+mj-lt"/>
              <a:buAutoNum type="arabicPeriod"/>
            </a:pPr>
            <a:r>
              <a:rPr lang="en-US" dirty="0"/>
              <a:t>Online management</a:t>
            </a:r>
          </a:p>
        </p:txBody>
      </p:sp>
      <p:sp>
        <p:nvSpPr>
          <p:cNvPr id="6" name="Text Placeholder 5"/>
          <p:cNvSpPr>
            <a:spLocks noGrp="1"/>
          </p:cNvSpPr>
          <p:nvPr>
            <p:ph type="body" sz="quarter" idx="3"/>
          </p:nvPr>
        </p:nvSpPr>
        <p:spPr/>
        <p:txBody>
          <a:bodyPr/>
          <a:lstStyle/>
          <a:p>
            <a:r>
              <a:rPr lang="en-US" dirty="0"/>
              <a:t>drawbacks</a:t>
            </a:r>
          </a:p>
        </p:txBody>
      </p:sp>
      <p:sp>
        <p:nvSpPr>
          <p:cNvPr id="7" name="Content Placeholder 6"/>
          <p:cNvSpPr>
            <a:spLocks noGrp="1"/>
          </p:cNvSpPr>
          <p:nvPr>
            <p:ph sz="quarter" idx="4"/>
          </p:nvPr>
        </p:nvSpPr>
        <p:spPr>
          <a:xfrm>
            <a:off x="6512712" y="2582334"/>
            <a:ext cx="4642968" cy="3286760"/>
          </a:xfrm>
        </p:spPr>
        <p:txBody>
          <a:bodyPr/>
          <a:lstStyle/>
          <a:p>
            <a:pPr marL="457200" indent="-457200">
              <a:buFont typeface="+mj-lt"/>
              <a:buAutoNum type="arabicPeriod"/>
            </a:pPr>
            <a:r>
              <a:rPr lang="en-US" dirty="0"/>
              <a:t>Credit limits can be too high</a:t>
            </a:r>
          </a:p>
          <a:p>
            <a:pPr marL="457200" indent="-457200">
              <a:buFont typeface="+mj-lt"/>
              <a:buAutoNum type="arabicPeriod"/>
            </a:pPr>
            <a:r>
              <a:rPr lang="en-US" dirty="0"/>
              <a:t>Too easy to buy now, pay later</a:t>
            </a:r>
          </a:p>
          <a:p>
            <a:pPr marL="457200" indent="-457200">
              <a:buFont typeface="+mj-lt"/>
              <a:buAutoNum type="arabicPeriod"/>
            </a:pPr>
            <a:r>
              <a:rPr lang="en-US" dirty="0"/>
              <a:t>Risk of identity theft</a:t>
            </a:r>
          </a:p>
        </p:txBody>
      </p:sp>
      <p:sp>
        <p:nvSpPr>
          <p:cNvPr id="3" name="Footer Placeholder 2"/>
          <p:cNvSpPr>
            <a:spLocks noGrp="1"/>
          </p:cNvSpPr>
          <p:nvPr>
            <p:ph type="ftr" sz="quarter" idx="11"/>
          </p:nvPr>
        </p:nvSpPr>
        <p:spPr/>
        <p:txBody>
          <a:bodyPr/>
          <a:lstStyle/>
          <a:p>
            <a:r>
              <a:rPr lang="en-US"/>
              <a:t>Mental Health &amp; Addiction Association of Oregon</a:t>
            </a:r>
          </a:p>
        </p:txBody>
      </p:sp>
      <p:sp>
        <p:nvSpPr>
          <p:cNvPr id="8" name="Slide Number Placeholder 7"/>
          <p:cNvSpPr>
            <a:spLocks noGrp="1"/>
          </p:cNvSpPr>
          <p:nvPr>
            <p:ph type="sldNum" sz="quarter" idx="12"/>
          </p:nvPr>
        </p:nvSpPr>
        <p:spPr/>
        <p:txBody>
          <a:bodyPr/>
          <a:lstStyle/>
          <a:p>
            <a:fld id="{FCD4C485-E621-4037-BCCE-53FA28E14780}" type="slidenum">
              <a:rPr lang="en-US" smtClean="0"/>
              <a:pPr/>
              <a:t>11</a:t>
            </a:fld>
            <a:endParaRPr lang="en-US"/>
          </a:p>
        </p:txBody>
      </p:sp>
    </p:spTree>
    <p:extLst>
      <p:ext uri="{BB962C8B-B14F-4D97-AF65-F5344CB8AC3E}">
        <p14:creationId xmlns:p14="http://schemas.microsoft.com/office/powerpoint/2010/main" val="371373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Loans</a:t>
            </a:r>
          </a:p>
        </p:txBody>
      </p:sp>
      <p:sp>
        <p:nvSpPr>
          <p:cNvPr id="6" name="Content Placeholder 5"/>
          <p:cNvSpPr>
            <a:spLocks noGrp="1"/>
          </p:cNvSpPr>
          <p:nvPr>
            <p:ph idx="1"/>
          </p:nvPr>
        </p:nvSpPr>
        <p:spPr>
          <a:xfrm>
            <a:off x="1097280" y="1993691"/>
            <a:ext cx="6487743" cy="3950353"/>
          </a:xfrm>
        </p:spPr>
        <p:txBody>
          <a:bodyPr>
            <a:normAutofit/>
          </a:bodyPr>
          <a:lstStyle/>
          <a:p>
            <a:pPr marL="0" indent="0">
              <a:buNone/>
            </a:pPr>
            <a:r>
              <a:rPr lang="en-US" b="1" dirty="0"/>
              <a:t>How do loans work?</a:t>
            </a:r>
          </a:p>
          <a:p>
            <a:pPr marL="0" indent="0">
              <a:buNone/>
            </a:pPr>
            <a:r>
              <a:rPr lang="en-US" dirty="0"/>
              <a:t>A person borrows an initial amount of money (the principal) from a lender (a bank, credit union, or lending company) to pay for a big purchase (such as a car, home, or education) and signs a contract promising to pay this money back in regular installments, plus interest.</a:t>
            </a:r>
          </a:p>
          <a:p>
            <a:pPr marL="0" indent="0">
              <a:buNone/>
            </a:pPr>
            <a:endParaRPr lang="en-US" i="1" dirty="0"/>
          </a:p>
          <a:p>
            <a:pPr marL="0" indent="0">
              <a:buNone/>
            </a:pPr>
            <a:r>
              <a:rPr lang="en-US" i="1" dirty="0"/>
              <a:t>What are some reasons a person may take out a loan?</a:t>
            </a:r>
          </a:p>
        </p:txBody>
      </p:sp>
      <p:sp>
        <p:nvSpPr>
          <p:cNvPr id="4" name="Footer Placeholder 3"/>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12</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3887" y="2253104"/>
            <a:ext cx="3809524" cy="2857143"/>
          </a:xfrm>
          <a:prstGeom prst="rect">
            <a:avLst/>
          </a:prstGeom>
        </p:spPr>
      </p:pic>
    </p:spTree>
    <p:extLst>
      <p:ext uri="{BB962C8B-B14F-4D97-AF65-F5344CB8AC3E}">
        <p14:creationId xmlns:p14="http://schemas.microsoft.com/office/powerpoint/2010/main" val="1690517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Pros &amp; Cons of Loans</a:t>
            </a:r>
          </a:p>
        </p:txBody>
      </p:sp>
      <p:sp>
        <p:nvSpPr>
          <p:cNvPr id="5" name="Text Placeholder 4"/>
          <p:cNvSpPr>
            <a:spLocks noGrp="1"/>
          </p:cNvSpPr>
          <p:nvPr>
            <p:ph type="body" idx="1"/>
          </p:nvPr>
        </p:nvSpPr>
        <p:spPr/>
        <p:txBody>
          <a:bodyPr/>
          <a:lstStyle/>
          <a:p>
            <a:r>
              <a:rPr lang="en-US" dirty="0"/>
              <a:t>benefits</a:t>
            </a:r>
          </a:p>
        </p:txBody>
      </p:sp>
      <p:sp>
        <p:nvSpPr>
          <p:cNvPr id="6" name="Content Placeholder 5"/>
          <p:cNvSpPr>
            <a:spLocks noGrp="1"/>
          </p:cNvSpPr>
          <p:nvPr>
            <p:ph sz="half" idx="2"/>
          </p:nvPr>
        </p:nvSpPr>
        <p:spPr/>
        <p:txBody>
          <a:bodyPr/>
          <a:lstStyle/>
          <a:p>
            <a:pPr fontAlgn="base"/>
            <a:r>
              <a:rPr lang="en-US" dirty="0"/>
              <a:t>Gives you the ability to buy something now (like a home or a car) that you could not otherwise afford.</a:t>
            </a:r>
          </a:p>
          <a:p>
            <a:pPr fontAlgn="base"/>
            <a:r>
              <a:rPr lang="en-US" dirty="0"/>
              <a:t>A small business loan or student loans can help you grow professionally and build </a:t>
            </a:r>
            <a:r>
              <a:rPr lang="en-US" i="1" dirty="0"/>
              <a:t>human capital</a:t>
            </a:r>
            <a:r>
              <a:rPr lang="en-US" dirty="0"/>
              <a:t>.</a:t>
            </a:r>
          </a:p>
          <a:p>
            <a:pPr fontAlgn="base"/>
            <a:r>
              <a:rPr lang="en-US" dirty="0"/>
              <a:t>A single, low-interest loan can help you pay off several debts faster and can save you money in interest.</a:t>
            </a:r>
          </a:p>
          <a:p>
            <a:endParaRPr lang="en-US" dirty="0"/>
          </a:p>
        </p:txBody>
      </p:sp>
      <p:sp>
        <p:nvSpPr>
          <p:cNvPr id="7" name="Text Placeholder 6"/>
          <p:cNvSpPr>
            <a:spLocks noGrp="1"/>
          </p:cNvSpPr>
          <p:nvPr>
            <p:ph type="body" sz="quarter" idx="3"/>
          </p:nvPr>
        </p:nvSpPr>
        <p:spPr/>
        <p:txBody>
          <a:bodyPr/>
          <a:lstStyle/>
          <a:p>
            <a:r>
              <a:rPr lang="en-US" dirty="0"/>
              <a:t>drawbacks</a:t>
            </a:r>
          </a:p>
        </p:txBody>
      </p:sp>
      <p:sp>
        <p:nvSpPr>
          <p:cNvPr id="8" name="Content Placeholder 7"/>
          <p:cNvSpPr>
            <a:spLocks noGrp="1"/>
          </p:cNvSpPr>
          <p:nvPr>
            <p:ph sz="quarter" idx="4"/>
          </p:nvPr>
        </p:nvSpPr>
        <p:spPr/>
        <p:txBody>
          <a:bodyPr/>
          <a:lstStyle/>
          <a:p>
            <a:pPr fontAlgn="base"/>
            <a:r>
              <a:rPr lang="en-US" dirty="0"/>
              <a:t>You </a:t>
            </a:r>
            <a:r>
              <a:rPr lang="en-US" b="1" dirty="0"/>
              <a:t>will </a:t>
            </a:r>
            <a:r>
              <a:rPr lang="en-US" dirty="0"/>
              <a:t>pay interest. Over time, you will end up paying more than if you had paid for your purchase in-full.</a:t>
            </a:r>
          </a:p>
          <a:p>
            <a:pPr fontAlgn="base"/>
            <a:r>
              <a:rPr lang="en-US" dirty="0"/>
              <a:t>If you have an unexpected change in your income, you may have difficulties making loan payments.</a:t>
            </a:r>
          </a:p>
          <a:p>
            <a:endParaRPr lang="en-US" dirty="0"/>
          </a:p>
        </p:txBody>
      </p:sp>
      <p:sp>
        <p:nvSpPr>
          <p:cNvPr id="2" name="Footer Placeholder 1"/>
          <p:cNvSpPr>
            <a:spLocks noGrp="1"/>
          </p:cNvSpPr>
          <p:nvPr>
            <p:ph type="ftr" sz="quarter" idx="11"/>
          </p:nvPr>
        </p:nvSpPr>
        <p:spPr/>
        <p:txBody>
          <a:bodyPr/>
          <a:lstStyle/>
          <a:p>
            <a:r>
              <a:rPr lang="en-US"/>
              <a:t>Mental Health &amp; Addiction Association of Oregon</a:t>
            </a:r>
          </a:p>
        </p:txBody>
      </p:sp>
      <p:sp>
        <p:nvSpPr>
          <p:cNvPr id="3" name="Slide Number Placeholder 2"/>
          <p:cNvSpPr>
            <a:spLocks noGrp="1"/>
          </p:cNvSpPr>
          <p:nvPr>
            <p:ph type="sldNum" sz="quarter" idx="12"/>
          </p:nvPr>
        </p:nvSpPr>
        <p:spPr/>
        <p:txBody>
          <a:bodyPr/>
          <a:lstStyle/>
          <a:p>
            <a:fld id="{FCD4C485-E621-4037-BCCE-53FA28E14780}" type="slidenum">
              <a:rPr lang="en-US" smtClean="0"/>
              <a:pPr/>
              <a:t>13</a:t>
            </a:fld>
            <a:endParaRPr lang="en-US"/>
          </a:p>
        </p:txBody>
      </p:sp>
    </p:spTree>
    <p:extLst>
      <p:ext uri="{BB962C8B-B14F-4D97-AF65-F5344CB8AC3E}">
        <p14:creationId xmlns:p14="http://schemas.microsoft.com/office/powerpoint/2010/main" val="638993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accent1"/>
                </a:solidFill>
              </a:rPr>
              <a:t>Understanding Loan Contracts</a:t>
            </a:r>
          </a:p>
        </p:txBody>
      </p:sp>
      <p:sp>
        <p:nvSpPr>
          <p:cNvPr id="8" name="Content Placeholder 7"/>
          <p:cNvSpPr>
            <a:spLocks noGrp="1"/>
          </p:cNvSpPr>
          <p:nvPr>
            <p:ph idx="1"/>
          </p:nvPr>
        </p:nvSpPr>
        <p:spPr>
          <a:xfrm>
            <a:off x="1259174" y="1845734"/>
            <a:ext cx="9868225" cy="4023360"/>
          </a:xfrm>
        </p:spPr>
        <p:txBody>
          <a:bodyPr/>
          <a:lstStyle/>
          <a:p>
            <a:pPr marL="0" indent="0">
              <a:buNone/>
            </a:pPr>
            <a:r>
              <a:rPr lang="en-US" b="1" dirty="0">
                <a:solidFill>
                  <a:schemeClr val="tx2"/>
                </a:solidFill>
              </a:rPr>
              <a:t>Principal: </a:t>
            </a:r>
            <a:r>
              <a:rPr lang="en-US" dirty="0"/>
              <a:t>The initial amount you borrow.</a:t>
            </a:r>
          </a:p>
          <a:p>
            <a:pPr marL="0" indent="0">
              <a:buNone/>
            </a:pPr>
            <a:r>
              <a:rPr lang="en-US" b="1" dirty="0">
                <a:solidFill>
                  <a:schemeClr val="tx2"/>
                </a:solidFill>
              </a:rPr>
              <a:t>Term: </a:t>
            </a:r>
            <a:r>
              <a:rPr lang="en-US" dirty="0"/>
              <a:t>How long you have to pay off your debt.</a:t>
            </a:r>
            <a:endParaRPr lang="en-US" dirty="0">
              <a:solidFill>
                <a:schemeClr val="tx2"/>
              </a:solidFill>
            </a:endParaRPr>
          </a:p>
          <a:p>
            <a:pPr marL="0" indent="0">
              <a:buNone/>
            </a:pPr>
            <a:r>
              <a:rPr lang="en-US" b="1" dirty="0">
                <a:solidFill>
                  <a:schemeClr val="tx2"/>
                </a:solidFill>
              </a:rPr>
              <a:t>Interest: </a:t>
            </a:r>
            <a:r>
              <a:rPr lang="en-US" dirty="0"/>
              <a:t>The charge from the lender for using their money.</a:t>
            </a:r>
          </a:p>
          <a:p>
            <a:pPr lvl="1">
              <a:buFont typeface="Wingdings" panose="05000000000000000000" pitchFamily="2" charset="2"/>
              <a:buChar char="§"/>
            </a:pPr>
            <a:r>
              <a:rPr lang="en-US" dirty="0"/>
              <a:t>Fixed rate of interest: interest rates remain the same for the loan term</a:t>
            </a:r>
          </a:p>
          <a:p>
            <a:pPr lvl="1">
              <a:buFont typeface="Wingdings" panose="05000000000000000000" pitchFamily="2" charset="2"/>
              <a:buChar char="§"/>
            </a:pPr>
            <a:r>
              <a:rPr lang="en-US" dirty="0"/>
              <a:t>Variable rate of interest: interest rates change with the market</a:t>
            </a:r>
          </a:p>
          <a:p>
            <a:pPr lvl="1">
              <a:buFont typeface="Wingdings" panose="05000000000000000000" pitchFamily="2" charset="2"/>
              <a:buChar char="§"/>
            </a:pPr>
            <a:r>
              <a:rPr lang="en-US" dirty="0"/>
              <a:t>Split rate of interest: your loan can be split into both types of interest rates, either beginning with one and switching to the other or applying fixed rates to a portion of the principal and variable rates to the other portion. </a:t>
            </a:r>
          </a:p>
          <a:p>
            <a:pPr marL="0" indent="0">
              <a:buNone/>
            </a:pPr>
            <a:r>
              <a:rPr lang="en-US" b="1" dirty="0"/>
              <a:t>Calculating interest rates:</a:t>
            </a:r>
          </a:p>
        </p:txBody>
      </p:sp>
      <p:graphicFrame>
        <p:nvGraphicFramePr>
          <p:cNvPr id="9" name="Table 8"/>
          <p:cNvGraphicFramePr>
            <a:graphicFrameLocks noGrp="1"/>
          </p:cNvGraphicFramePr>
          <p:nvPr>
            <p:extLst>
              <p:ext uri="{D42A27DB-BD31-4B8C-83A1-F6EECF244321}">
                <p14:modId xmlns:p14="http://schemas.microsoft.com/office/powerpoint/2010/main" val="923409664"/>
              </p:ext>
            </p:extLst>
          </p:nvPr>
        </p:nvGraphicFramePr>
        <p:xfrm>
          <a:off x="5374043" y="4433236"/>
          <a:ext cx="5222449" cy="1544230"/>
        </p:xfrm>
        <a:graphic>
          <a:graphicData uri="http://schemas.openxmlformats.org/drawingml/2006/table">
            <a:tbl>
              <a:tblPr/>
              <a:tblGrid>
                <a:gridCol w="1039460">
                  <a:extLst>
                    <a:ext uri="{9D8B030D-6E8A-4147-A177-3AD203B41FA5}">
                      <a16:colId xmlns:a16="http://schemas.microsoft.com/office/drawing/2014/main" val="20000"/>
                    </a:ext>
                  </a:extLst>
                </a:gridCol>
                <a:gridCol w="1433449">
                  <a:extLst>
                    <a:ext uri="{9D8B030D-6E8A-4147-A177-3AD203B41FA5}">
                      <a16:colId xmlns:a16="http://schemas.microsoft.com/office/drawing/2014/main" val="20001"/>
                    </a:ext>
                  </a:extLst>
                </a:gridCol>
                <a:gridCol w="1358004">
                  <a:extLst>
                    <a:ext uri="{9D8B030D-6E8A-4147-A177-3AD203B41FA5}">
                      <a16:colId xmlns:a16="http://schemas.microsoft.com/office/drawing/2014/main" val="20002"/>
                    </a:ext>
                  </a:extLst>
                </a:gridCol>
                <a:gridCol w="1391536">
                  <a:extLst>
                    <a:ext uri="{9D8B030D-6E8A-4147-A177-3AD203B41FA5}">
                      <a16:colId xmlns:a16="http://schemas.microsoft.com/office/drawing/2014/main" val="20003"/>
                    </a:ext>
                  </a:extLst>
                </a:gridCol>
              </a:tblGrid>
              <a:tr h="440727">
                <a:tc>
                  <a:txBody>
                    <a:bodyPr/>
                    <a:lstStyle/>
                    <a:p>
                      <a:pPr algn="l" rtl="0" fontAlgn="t">
                        <a:spcBef>
                          <a:spcPts val="0"/>
                        </a:spcBef>
                        <a:spcAft>
                          <a:spcPts val="0"/>
                        </a:spcAft>
                      </a:pPr>
                      <a:r>
                        <a:rPr lang="en-US" sz="1100" b="0" i="0" u="none" strike="noStrike" dirty="0">
                          <a:solidFill>
                            <a:srgbClr val="000000"/>
                          </a:solidFill>
                          <a:effectLst/>
                          <a:latin typeface="Georgia" panose="02040502050405020303" pitchFamily="18" charset="0"/>
                        </a:rPr>
                        <a:t>Interest rate</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2D2"/>
                    </a:solidFill>
                  </a:tcPr>
                </a:tc>
                <a:tc>
                  <a:txBody>
                    <a:bodyPr/>
                    <a:lstStyle/>
                    <a:p>
                      <a:pPr algn="l" rtl="0" fontAlgn="t">
                        <a:spcBef>
                          <a:spcPts val="0"/>
                        </a:spcBef>
                        <a:spcAft>
                          <a:spcPts val="0"/>
                        </a:spcAft>
                      </a:pPr>
                      <a:r>
                        <a:rPr lang="en-US" sz="1100" b="0" i="0" u="none" strike="noStrike" dirty="0">
                          <a:solidFill>
                            <a:srgbClr val="000000"/>
                          </a:solidFill>
                          <a:effectLst/>
                          <a:latin typeface="Georgia" panose="02040502050405020303" pitchFamily="18" charset="0"/>
                        </a:rPr>
                        <a:t>Potential annual loan interest</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2D2"/>
                    </a:solidFill>
                  </a:tcPr>
                </a:tc>
                <a:tc>
                  <a:txBody>
                    <a:bodyPr/>
                    <a:lstStyle/>
                    <a:p>
                      <a:pPr algn="l" rtl="0" fontAlgn="t">
                        <a:spcBef>
                          <a:spcPts val="0"/>
                        </a:spcBef>
                        <a:spcAft>
                          <a:spcPts val="0"/>
                        </a:spcAft>
                      </a:pPr>
                      <a:r>
                        <a:rPr lang="en-US" sz="1100" b="0" i="0" u="none" strike="noStrike">
                          <a:solidFill>
                            <a:srgbClr val="000000"/>
                          </a:solidFill>
                          <a:effectLst/>
                          <a:latin typeface="Georgia" panose="02040502050405020303" pitchFamily="18" charset="0"/>
                        </a:rPr>
                        <a:t>Actual total interest</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2D2"/>
                    </a:solidFill>
                  </a:tcPr>
                </a:tc>
                <a:tc>
                  <a:txBody>
                    <a:bodyPr/>
                    <a:lstStyle/>
                    <a:p>
                      <a:pPr algn="l" rtl="0" fontAlgn="t">
                        <a:spcBef>
                          <a:spcPts val="0"/>
                        </a:spcBef>
                        <a:spcAft>
                          <a:spcPts val="0"/>
                        </a:spcAft>
                      </a:pPr>
                      <a:r>
                        <a:rPr lang="en-US" sz="1100" b="0" i="0" u="none" strike="noStrike" dirty="0">
                          <a:solidFill>
                            <a:srgbClr val="000000"/>
                          </a:solidFill>
                          <a:effectLst/>
                          <a:latin typeface="Georgia" panose="02040502050405020303" pitchFamily="18" charset="0"/>
                        </a:rPr>
                        <a:t>Actual total loan and interest</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2D2D2"/>
                    </a:solidFill>
                  </a:tcPr>
                </a:tc>
                <a:extLst>
                  <a:ext uri="{0D108BD9-81ED-4DB2-BD59-A6C34878D82A}">
                    <a16:rowId xmlns:a16="http://schemas.microsoft.com/office/drawing/2014/main" val="10000"/>
                  </a:ext>
                </a:extLst>
              </a:tr>
              <a:tr h="357922">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9.0%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$900.00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$4500.00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$14,500.00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7922">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12.0%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$1200.00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$6000.00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$16,000.00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87659">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15.0%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$1500.00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a:solidFill>
                            <a:srgbClr val="000000"/>
                          </a:solidFill>
                          <a:effectLst/>
                          <a:latin typeface="Georgia" panose="02040502050405020303" pitchFamily="18" charset="0"/>
                        </a:rPr>
                        <a:t>$7500.00</a:t>
                      </a:r>
                      <a:endParaRPr lang="en-US">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rtl="0" fontAlgn="t">
                        <a:spcBef>
                          <a:spcPts val="0"/>
                        </a:spcBef>
                        <a:spcAft>
                          <a:spcPts val="0"/>
                        </a:spcAft>
                      </a:pPr>
                      <a:r>
                        <a:rPr lang="en-US" sz="1100" b="0" i="0" u="none" strike="noStrike" dirty="0">
                          <a:solidFill>
                            <a:srgbClr val="000000"/>
                          </a:solidFill>
                          <a:effectLst/>
                          <a:latin typeface="Georgia" panose="02040502050405020303" pitchFamily="18" charset="0"/>
                        </a:rPr>
                        <a:t>$17,500.00</a:t>
                      </a:r>
                      <a:endParaRPr lang="en-US" dirty="0">
                        <a:effectLst/>
                      </a:endParaRPr>
                    </a:p>
                  </a:txBody>
                  <a:tcPr marL="68580" marR="6858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 name="Footer Placeholder 1"/>
          <p:cNvSpPr>
            <a:spLocks noGrp="1"/>
          </p:cNvSpPr>
          <p:nvPr>
            <p:ph type="ftr" sz="quarter" idx="11"/>
          </p:nvPr>
        </p:nvSpPr>
        <p:spPr/>
        <p:txBody>
          <a:bodyPr/>
          <a:lstStyle/>
          <a:p>
            <a:r>
              <a:rPr lang="en-US"/>
              <a:t>Mental Health &amp; Addiction Association of Oregon</a:t>
            </a:r>
            <a:endParaRPr lang="en-US" dirty="0"/>
          </a:p>
        </p:txBody>
      </p:sp>
      <p:sp>
        <p:nvSpPr>
          <p:cNvPr id="3" name="Slide Number Placeholder 2"/>
          <p:cNvSpPr>
            <a:spLocks noGrp="1"/>
          </p:cNvSpPr>
          <p:nvPr>
            <p:ph type="sldNum" sz="quarter" idx="12"/>
          </p:nvPr>
        </p:nvSpPr>
        <p:spPr/>
        <p:txBody>
          <a:bodyPr/>
          <a:lstStyle/>
          <a:p>
            <a:fld id="{FCD4C485-E621-4037-BCCE-53FA28E14780}" type="slidenum">
              <a:rPr lang="en-US" smtClean="0"/>
              <a:pPr/>
              <a:t>14</a:t>
            </a:fld>
            <a:endParaRPr lang="en-US" dirty="0"/>
          </a:p>
        </p:txBody>
      </p:sp>
    </p:spTree>
    <p:extLst>
      <p:ext uri="{BB962C8B-B14F-4D97-AF65-F5344CB8AC3E}">
        <p14:creationId xmlns:p14="http://schemas.microsoft.com/office/powerpoint/2010/main" val="4158736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Predatory Lending</a:t>
            </a:r>
          </a:p>
        </p:txBody>
      </p:sp>
      <p:sp>
        <p:nvSpPr>
          <p:cNvPr id="3" name="Content Placeholder 2"/>
          <p:cNvSpPr>
            <a:spLocks noGrp="1"/>
          </p:cNvSpPr>
          <p:nvPr>
            <p:ph idx="1"/>
          </p:nvPr>
        </p:nvSpPr>
        <p:spPr>
          <a:xfrm>
            <a:off x="1097279" y="2038662"/>
            <a:ext cx="10115205" cy="3830432"/>
          </a:xfrm>
        </p:spPr>
        <p:txBody>
          <a:bodyPr>
            <a:normAutofit/>
          </a:bodyPr>
          <a:lstStyle/>
          <a:p>
            <a:pPr marL="0" indent="0">
              <a:buNone/>
            </a:pPr>
            <a:r>
              <a:rPr lang="en-US" b="1" dirty="0"/>
              <a:t>What is Predatory Lending? </a:t>
            </a:r>
          </a:p>
          <a:p>
            <a:pPr marL="0" indent="0">
              <a:buNone/>
            </a:pPr>
            <a:r>
              <a:rPr lang="en-US" dirty="0"/>
              <a:t>Any lending practices that put unfair and deceptive loan terms on borrowers</a:t>
            </a:r>
          </a:p>
          <a:p>
            <a:pPr lvl="1">
              <a:buFont typeface="Wingdings" panose="05000000000000000000" pitchFamily="2" charset="2"/>
              <a:buChar char="§"/>
            </a:pPr>
            <a:r>
              <a:rPr lang="en-US" dirty="0"/>
              <a:t>Take advantage of borrowers’ lack of financial knowledge or situation of financial crisis.</a:t>
            </a:r>
          </a:p>
          <a:p>
            <a:pPr marL="0" indent="0">
              <a:buNone/>
            </a:pPr>
            <a:r>
              <a:rPr lang="en-US" b="1" dirty="0"/>
              <a:t>Warning signs:</a:t>
            </a:r>
          </a:p>
          <a:p>
            <a:pPr lvl="1">
              <a:buFont typeface="Wingdings" panose="05000000000000000000" pitchFamily="2" charset="2"/>
              <a:buChar char="§"/>
            </a:pPr>
            <a:r>
              <a:rPr lang="en-US" dirty="0"/>
              <a:t>Excessive loan fees</a:t>
            </a:r>
          </a:p>
          <a:p>
            <a:pPr lvl="1">
              <a:buFont typeface="Wingdings" panose="05000000000000000000" pitchFamily="2" charset="2"/>
              <a:buChar char="§"/>
            </a:pPr>
            <a:r>
              <a:rPr lang="en-US" dirty="0"/>
              <a:t>The lender promises you one type of loan but gives you a different one or tries to make an expensive loan look inexpensive</a:t>
            </a:r>
          </a:p>
          <a:p>
            <a:pPr lvl="1">
              <a:buFont typeface="Wingdings" panose="05000000000000000000" pitchFamily="2" charset="2"/>
              <a:buChar char="§"/>
            </a:pPr>
            <a:r>
              <a:rPr lang="en-US" dirty="0"/>
              <a:t>The lender convinces you to take out a loan you cannot afford</a:t>
            </a:r>
          </a:p>
          <a:p>
            <a:pPr lvl="1">
              <a:buFont typeface="Wingdings" panose="05000000000000000000" pitchFamily="2" charset="2"/>
              <a:buChar char="§"/>
            </a:pPr>
            <a:r>
              <a:rPr lang="en-US" dirty="0"/>
              <a:t>The lender links the loan to your assets (home, car) instead of your income</a:t>
            </a:r>
          </a:p>
          <a:p>
            <a:pPr lvl="1">
              <a:buFont typeface="Wingdings" panose="05000000000000000000" pitchFamily="2" charset="2"/>
              <a:buChar char="§"/>
            </a:pPr>
            <a:r>
              <a:rPr lang="en-US" dirty="0"/>
              <a:t>The lender increases your loan amount at the end of the term without telling you up front</a:t>
            </a:r>
          </a:p>
          <a:p>
            <a:pPr lvl="1">
              <a:buFont typeface="Wingdings" panose="05000000000000000000" pitchFamily="2" charset="2"/>
              <a:buChar char="§"/>
            </a:pPr>
            <a:endParaRPr lang="en-US" dirty="0"/>
          </a:p>
          <a:p>
            <a:pPr marL="0" indent="0">
              <a:buNone/>
            </a:pPr>
            <a:endParaRPr lang="en-US" dirty="0"/>
          </a:p>
        </p:txBody>
      </p:sp>
      <p:sp>
        <p:nvSpPr>
          <p:cNvPr id="6" name="Footer Placeholder 5"/>
          <p:cNvSpPr>
            <a:spLocks noGrp="1"/>
          </p:cNvSpPr>
          <p:nvPr>
            <p:ph type="ftr" sz="quarter" idx="11"/>
          </p:nvPr>
        </p:nvSpPr>
        <p:spPr/>
        <p:txBody>
          <a:bodyPr/>
          <a:lstStyle/>
          <a:p>
            <a:r>
              <a:rPr lang="en-US"/>
              <a:t>Mental Health &amp; Addiction Association of Oregon</a:t>
            </a:r>
            <a:endParaRPr lang="en-US" dirty="0"/>
          </a:p>
        </p:txBody>
      </p:sp>
      <p:sp>
        <p:nvSpPr>
          <p:cNvPr id="7" name="Slide Number Placeholder 6"/>
          <p:cNvSpPr>
            <a:spLocks noGrp="1"/>
          </p:cNvSpPr>
          <p:nvPr>
            <p:ph type="sldNum" sz="quarter" idx="12"/>
          </p:nvPr>
        </p:nvSpPr>
        <p:spPr/>
        <p:txBody>
          <a:bodyPr/>
          <a:lstStyle/>
          <a:p>
            <a:fld id="{FCD4C485-E621-4037-BCCE-53FA28E14780}" type="slidenum">
              <a:rPr lang="en-US" smtClean="0"/>
              <a:pPr/>
              <a:t>15</a:t>
            </a:fld>
            <a:endParaRPr lang="en-US" dirty="0"/>
          </a:p>
        </p:txBody>
      </p:sp>
    </p:spTree>
    <p:extLst>
      <p:ext uri="{BB962C8B-B14F-4D97-AF65-F5344CB8AC3E}">
        <p14:creationId xmlns:p14="http://schemas.microsoft.com/office/powerpoint/2010/main" val="1664473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Examples of Predatory Lending</a:t>
            </a:r>
          </a:p>
        </p:txBody>
      </p:sp>
      <p:sp>
        <p:nvSpPr>
          <p:cNvPr id="3" name="Content Placeholder 2"/>
          <p:cNvSpPr>
            <a:spLocks noGrp="1"/>
          </p:cNvSpPr>
          <p:nvPr>
            <p:ph idx="1"/>
          </p:nvPr>
        </p:nvSpPr>
        <p:spPr>
          <a:xfrm>
            <a:off x="1097279" y="2083632"/>
            <a:ext cx="10058401" cy="3785461"/>
          </a:xfrm>
        </p:spPr>
        <p:txBody>
          <a:bodyPr/>
          <a:lstStyle/>
          <a:p>
            <a:r>
              <a:rPr lang="en-US" b="1" dirty="0"/>
              <a:t>Types of loans that could become predatory:</a:t>
            </a:r>
          </a:p>
          <a:p>
            <a:endParaRPr lang="en-US" b="1" dirty="0"/>
          </a:p>
          <a:p>
            <a:pPr marL="749808" lvl="1" indent="-457200">
              <a:buFont typeface="+mj-lt"/>
              <a:buAutoNum type="arabicPeriod"/>
            </a:pPr>
            <a:r>
              <a:rPr lang="en-US" sz="2000" dirty="0"/>
              <a:t>Payday loans</a:t>
            </a:r>
          </a:p>
          <a:p>
            <a:pPr marL="749808" lvl="1" indent="-457200">
              <a:buFont typeface="+mj-lt"/>
              <a:buAutoNum type="arabicPeriod"/>
            </a:pPr>
            <a:r>
              <a:rPr lang="en-US" sz="2000" dirty="0"/>
              <a:t>Pawn shop loans</a:t>
            </a:r>
          </a:p>
          <a:p>
            <a:pPr marL="749808" lvl="1" indent="-457200">
              <a:buFont typeface="+mj-lt"/>
              <a:buAutoNum type="arabicPeriod"/>
            </a:pPr>
            <a:r>
              <a:rPr lang="en-US" sz="2000" dirty="0"/>
              <a:t>Title loans</a:t>
            </a:r>
          </a:p>
          <a:p>
            <a:pPr marL="749808" lvl="1" indent="-457200">
              <a:buFont typeface="+mj-lt"/>
              <a:buAutoNum type="arabicPeriod"/>
            </a:pPr>
            <a:r>
              <a:rPr lang="en-US" sz="2000" dirty="0"/>
              <a:t>High loan-to-value home equity loans</a:t>
            </a:r>
          </a:p>
          <a:p>
            <a:pPr marL="749808" lvl="1" indent="-457200">
              <a:buFont typeface="+mj-lt"/>
              <a:buAutoNum type="arabicPeriod"/>
            </a:pPr>
            <a:r>
              <a:rPr lang="en-US" sz="2000" dirty="0"/>
              <a:t>Advance-free loans</a:t>
            </a:r>
          </a:p>
          <a:p>
            <a:endParaRPr lang="en-US" dirty="0"/>
          </a:p>
        </p:txBody>
      </p:sp>
      <p:sp>
        <p:nvSpPr>
          <p:cNvPr id="6" name="Footer Placeholder 5"/>
          <p:cNvSpPr>
            <a:spLocks noGrp="1"/>
          </p:cNvSpPr>
          <p:nvPr>
            <p:ph type="ftr" sz="quarter" idx="11"/>
          </p:nvPr>
        </p:nvSpPr>
        <p:spPr/>
        <p:txBody>
          <a:bodyPr/>
          <a:lstStyle/>
          <a:p>
            <a:r>
              <a:rPr lang="en-US"/>
              <a:t>Mental Health &amp; Addiction Association of Oregon</a:t>
            </a:r>
            <a:endParaRPr lang="en-US" dirty="0"/>
          </a:p>
        </p:txBody>
      </p:sp>
      <p:sp>
        <p:nvSpPr>
          <p:cNvPr id="7" name="Slide Number Placeholder 6"/>
          <p:cNvSpPr>
            <a:spLocks noGrp="1"/>
          </p:cNvSpPr>
          <p:nvPr>
            <p:ph type="sldNum" sz="quarter" idx="12"/>
          </p:nvPr>
        </p:nvSpPr>
        <p:spPr/>
        <p:txBody>
          <a:bodyPr/>
          <a:lstStyle/>
          <a:p>
            <a:fld id="{FCD4C485-E621-4037-BCCE-53FA28E14780}" type="slidenum">
              <a:rPr lang="en-US" smtClean="0"/>
              <a:pPr/>
              <a:t>16</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4300" y="2083632"/>
            <a:ext cx="3809524" cy="2857143"/>
          </a:xfrm>
          <a:prstGeom prst="rect">
            <a:avLst/>
          </a:prstGeom>
        </p:spPr>
      </p:pic>
    </p:spTree>
    <p:extLst>
      <p:ext uri="{BB962C8B-B14F-4D97-AF65-F5344CB8AC3E}">
        <p14:creationId xmlns:p14="http://schemas.microsoft.com/office/powerpoint/2010/main" val="6084488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How to Protect Yourself Against Predatory Lending</a:t>
            </a:r>
          </a:p>
        </p:txBody>
      </p:sp>
      <p:sp>
        <p:nvSpPr>
          <p:cNvPr id="3" name="Content Placeholder 2"/>
          <p:cNvSpPr>
            <a:spLocks noGrp="1"/>
          </p:cNvSpPr>
          <p:nvPr>
            <p:ph sz="half" idx="1"/>
          </p:nvPr>
        </p:nvSpPr>
        <p:spPr/>
        <p:txBody>
          <a:bodyPr/>
          <a:lstStyle/>
          <a:p>
            <a:pPr marL="0" indent="0">
              <a:buNone/>
            </a:pPr>
            <a:r>
              <a:rPr lang="en-US" b="1" dirty="0">
                <a:solidFill>
                  <a:schemeClr val="tx1"/>
                </a:solidFill>
              </a:rPr>
              <a:t>How to Avoid Predatory Loans:</a:t>
            </a:r>
          </a:p>
          <a:p>
            <a:pPr marL="457200" indent="-457200">
              <a:buFont typeface="+mj-lt"/>
              <a:buAutoNum type="arabicPeriod"/>
            </a:pPr>
            <a:r>
              <a:rPr lang="en-US" dirty="0"/>
              <a:t>Shop around for loans. </a:t>
            </a:r>
          </a:p>
          <a:p>
            <a:pPr marL="457200" indent="-457200">
              <a:buFont typeface="+mj-lt"/>
              <a:buAutoNum type="arabicPeriod"/>
            </a:pPr>
            <a:r>
              <a:rPr lang="en-US" dirty="0"/>
              <a:t>Calculate your debt-to-income ratio.</a:t>
            </a:r>
          </a:p>
          <a:p>
            <a:pPr marL="457200" indent="-457200">
              <a:buFont typeface="+mj-lt"/>
              <a:buAutoNum type="arabicPeriod"/>
            </a:pPr>
            <a:r>
              <a:rPr lang="en-US" dirty="0"/>
              <a:t>Make sure the lender is licensed and reputable.</a:t>
            </a:r>
          </a:p>
          <a:p>
            <a:pPr marL="457200" indent="-457200">
              <a:buFont typeface="+mj-lt"/>
              <a:buAutoNum type="arabicPeriod"/>
            </a:pPr>
            <a:r>
              <a:rPr lang="en-US" dirty="0"/>
              <a:t>Ask the lender lots of questions.</a:t>
            </a:r>
          </a:p>
          <a:p>
            <a:pPr marL="457200" indent="-457200">
              <a:buFont typeface="+mj-lt"/>
              <a:buAutoNum type="arabicPeriod"/>
            </a:pPr>
            <a:r>
              <a:rPr lang="en-US" dirty="0"/>
              <a:t>Keep you eye out for red flags – signing a waiver, contracts with blank spaces – and don’t sign if there are red flags.</a:t>
            </a:r>
          </a:p>
          <a:p>
            <a:pPr marL="457200" indent="-457200">
              <a:buFont typeface="+mj-lt"/>
              <a:buAutoNum type="arabicPeriod"/>
            </a:pPr>
            <a:endParaRPr lang="en-US" dirty="0"/>
          </a:p>
        </p:txBody>
      </p:sp>
      <p:sp>
        <p:nvSpPr>
          <p:cNvPr id="5" name="Content Placeholder 4"/>
          <p:cNvSpPr>
            <a:spLocks noGrp="1"/>
          </p:cNvSpPr>
          <p:nvPr>
            <p:ph sz="half" idx="2"/>
          </p:nvPr>
        </p:nvSpPr>
        <p:spPr/>
        <p:txBody>
          <a:bodyPr/>
          <a:lstStyle/>
          <a:p>
            <a:r>
              <a:rPr lang="en-US" b="1" dirty="0"/>
              <a:t>How to Get Out of a Predatory Loan:</a:t>
            </a:r>
          </a:p>
          <a:p>
            <a:pPr marL="457200" indent="-457200">
              <a:buFont typeface="+mj-lt"/>
              <a:buAutoNum type="arabicPeriod"/>
            </a:pPr>
            <a:r>
              <a:rPr lang="en-US" dirty="0"/>
              <a:t>Report the lender. </a:t>
            </a:r>
          </a:p>
          <a:p>
            <a:pPr marL="457200" indent="-457200">
              <a:buFont typeface="+mj-lt"/>
              <a:buAutoNum type="arabicPeriod"/>
            </a:pPr>
            <a:r>
              <a:rPr lang="en-US" dirty="0"/>
              <a:t>Use your Right to Recession within 3 days of signing.</a:t>
            </a:r>
          </a:p>
          <a:p>
            <a:pPr marL="457200" indent="-457200">
              <a:buFont typeface="+mj-lt"/>
              <a:buAutoNum type="arabicPeriod"/>
            </a:pPr>
            <a:r>
              <a:rPr lang="en-US" dirty="0"/>
              <a:t>Sue the predatory lender.</a:t>
            </a:r>
          </a:p>
          <a:p>
            <a:pPr marL="457200" indent="-457200">
              <a:buFont typeface="+mj-lt"/>
              <a:buAutoNum type="arabicPeriod"/>
            </a:pPr>
            <a:r>
              <a:rPr lang="en-US" dirty="0"/>
              <a:t>Refinance the loan.</a:t>
            </a:r>
          </a:p>
          <a:p>
            <a:endParaRPr lang="en-US" dirty="0"/>
          </a:p>
        </p:txBody>
      </p:sp>
      <p:sp>
        <p:nvSpPr>
          <p:cNvPr id="6" name="Footer Placeholder 5"/>
          <p:cNvSpPr>
            <a:spLocks noGrp="1"/>
          </p:cNvSpPr>
          <p:nvPr>
            <p:ph type="ftr" sz="quarter" idx="11"/>
          </p:nvPr>
        </p:nvSpPr>
        <p:spPr/>
        <p:txBody>
          <a:bodyPr/>
          <a:lstStyle/>
          <a:p>
            <a:pPr>
              <a:defRPr/>
            </a:pPr>
            <a:r>
              <a:rPr lang="en-US"/>
              <a:t>Mental Health &amp; Addiction Association of Oregon</a:t>
            </a:r>
          </a:p>
        </p:txBody>
      </p:sp>
      <p:sp>
        <p:nvSpPr>
          <p:cNvPr id="7" name="Slide Number Placeholder 6"/>
          <p:cNvSpPr>
            <a:spLocks noGrp="1"/>
          </p:cNvSpPr>
          <p:nvPr>
            <p:ph type="sldNum" sz="quarter" idx="12"/>
          </p:nvPr>
        </p:nvSpPr>
        <p:spPr/>
        <p:txBody>
          <a:bodyPr/>
          <a:lstStyle/>
          <a:p>
            <a:fld id="{D33A319E-DD88-4A6E-B82B-2D9A6BA0984A}" type="slidenum">
              <a:rPr lang="en-US" smtClean="0"/>
              <a:pPr/>
              <a:t>17</a:t>
            </a:fld>
            <a:endParaRPr lang="en-US"/>
          </a:p>
        </p:txBody>
      </p:sp>
    </p:spTree>
    <p:extLst>
      <p:ext uri="{BB962C8B-B14F-4D97-AF65-F5344CB8AC3E}">
        <p14:creationId xmlns:p14="http://schemas.microsoft.com/office/powerpoint/2010/main" val="2207634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Wrap-Up</a:t>
            </a:r>
          </a:p>
        </p:txBody>
      </p:sp>
      <p:sp>
        <p:nvSpPr>
          <p:cNvPr id="3" name="Content Placeholder 2"/>
          <p:cNvSpPr>
            <a:spLocks noGrp="1"/>
          </p:cNvSpPr>
          <p:nvPr>
            <p:ph idx="1"/>
          </p:nvPr>
        </p:nvSpPr>
        <p:spPr>
          <a:xfrm>
            <a:off x="1097279" y="1845734"/>
            <a:ext cx="7366237" cy="4130860"/>
          </a:xfrm>
        </p:spPr>
        <p:txBody>
          <a:bodyPr>
            <a:normAutofit fontScale="92500" lnSpcReduction="10000"/>
          </a:bodyPr>
          <a:lstStyle/>
          <a:p>
            <a:pPr marL="457200" indent="-457200">
              <a:lnSpc>
                <a:spcPct val="120000"/>
              </a:lnSpc>
              <a:buFont typeface="+mj-lt"/>
              <a:buAutoNum type="arabicPeriod"/>
            </a:pPr>
            <a:r>
              <a:rPr lang="en-US" dirty="0"/>
              <a:t>Thank you all for your participation today!</a:t>
            </a:r>
          </a:p>
          <a:p>
            <a:pPr marL="457200" indent="-457200">
              <a:lnSpc>
                <a:spcPct val="120000"/>
              </a:lnSpc>
              <a:buFont typeface="+mj-lt"/>
              <a:buAutoNum type="arabicPeriod"/>
            </a:pPr>
            <a:r>
              <a:rPr lang="en-US" dirty="0"/>
              <a:t>Are there any questions?</a:t>
            </a:r>
          </a:p>
          <a:p>
            <a:pPr marL="457200" indent="-457200">
              <a:lnSpc>
                <a:spcPct val="120000"/>
              </a:lnSpc>
              <a:buFont typeface="+mj-lt"/>
              <a:buAutoNum type="arabicPeriod"/>
            </a:pPr>
            <a:r>
              <a:rPr lang="en-US" b="1" dirty="0">
                <a:solidFill>
                  <a:schemeClr val="accent2"/>
                </a:solidFill>
              </a:rPr>
              <a:t>Homework: </a:t>
            </a:r>
          </a:p>
          <a:p>
            <a:pPr marL="749808" lvl="1" indent="-457200">
              <a:lnSpc>
                <a:spcPct val="120000"/>
              </a:lnSpc>
              <a:buFont typeface="+mj-lt"/>
              <a:buAutoNum type="alphaLcPeriod"/>
            </a:pPr>
            <a:r>
              <a:rPr lang="en-US" dirty="0"/>
              <a:t>Choose one more money saving idea and commit to it for the week. Keep track of which ideas are going well and which are not. </a:t>
            </a:r>
          </a:p>
          <a:p>
            <a:pPr marL="749808" lvl="1" indent="-457200">
              <a:lnSpc>
                <a:spcPct val="120000"/>
              </a:lnSpc>
              <a:buFont typeface="+mj-lt"/>
              <a:buAutoNum type="alphaLcPeriod"/>
            </a:pPr>
            <a:r>
              <a:rPr lang="en-US" dirty="0"/>
              <a:t>Commit to using your personalized budget for the next week.</a:t>
            </a:r>
          </a:p>
          <a:p>
            <a:pPr marL="749808" lvl="1" indent="-457200">
              <a:lnSpc>
                <a:spcPct val="120000"/>
              </a:lnSpc>
              <a:buFont typeface="+mj-lt"/>
              <a:buAutoNum type="alphaLcPeriod"/>
            </a:pPr>
            <a:r>
              <a:rPr lang="en-US" dirty="0"/>
              <a:t>Follow the steps on p. 119 for tallying up total debts. </a:t>
            </a:r>
          </a:p>
          <a:p>
            <a:pPr marL="932688" lvl="2" indent="-457200">
              <a:lnSpc>
                <a:spcPct val="120000"/>
              </a:lnSpc>
              <a:buFont typeface="+mj-lt"/>
              <a:buAutoNum type="alphaLcPeriod"/>
            </a:pPr>
            <a:r>
              <a:rPr lang="en-US" dirty="0"/>
              <a:t>Access your credit report to figure out what debts you have and how much you owe.</a:t>
            </a:r>
          </a:p>
          <a:p>
            <a:pPr marL="932688" lvl="2" indent="-457200">
              <a:lnSpc>
                <a:spcPct val="120000"/>
              </a:lnSpc>
              <a:buFont typeface="+mj-lt"/>
              <a:buAutoNum type="alphaLcPeriod"/>
            </a:pPr>
            <a:r>
              <a:rPr lang="en-US" dirty="0"/>
              <a:t>Use the worksheet to create a list of all debts, indicating how much you owe, the interest rate, and the minimum payment for each debt. </a:t>
            </a:r>
          </a:p>
          <a:p>
            <a:pPr marL="932688" lvl="2" indent="-457200">
              <a:lnSpc>
                <a:spcPct val="120000"/>
              </a:lnSpc>
              <a:buFont typeface="+mj-lt"/>
              <a:buAutoNum type="alphaLcPeriod"/>
            </a:pPr>
            <a:r>
              <a:rPr lang="en-US" dirty="0"/>
              <a:t>This activity may take some time, but it is a huge first step towards working one’s way out of debt and will be helpful to bring to the next class.</a:t>
            </a:r>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18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615" y="2328055"/>
            <a:ext cx="3809524" cy="2857143"/>
          </a:xfrm>
          <a:prstGeom prst="rect">
            <a:avLst/>
          </a:prstGeom>
        </p:spPr>
      </p:pic>
    </p:spTree>
    <p:extLst>
      <p:ext uri="{BB962C8B-B14F-4D97-AF65-F5344CB8AC3E}">
        <p14:creationId xmlns:p14="http://schemas.microsoft.com/office/powerpoint/2010/main" val="2683570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8387" y="768379"/>
            <a:ext cx="10526582" cy="3566160"/>
          </a:xfrm>
        </p:spPr>
        <p:txBody>
          <a:bodyPr/>
          <a:lstStyle/>
          <a:p>
            <a:r>
              <a:rPr lang="en-US" b="1" dirty="0"/>
              <a:t>Credit &amp; Loans</a:t>
            </a:r>
          </a:p>
        </p:txBody>
      </p:sp>
      <p:sp>
        <p:nvSpPr>
          <p:cNvPr id="3" name="Subtitle 2"/>
          <p:cNvSpPr>
            <a:spLocks noGrp="1"/>
          </p:cNvSpPr>
          <p:nvPr>
            <p:ph type="subTitle" idx="1"/>
          </p:nvPr>
        </p:nvSpPr>
        <p:spPr/>
        <p:txBody>
          <a:bodyPr/>
          <a:lstStyle/>
          <a:p>
            <a:r>
              <a:rPr lang="en-US" dirty="0"/>
              <a:t>workshop 6</a:t>
            </a:r>
          </a:p>
          <a:p>
            <a:r>
              <a:rPr lang="en-US" dirty="0"/>
              <a:t>pg. 99 in student guide</a:t>
            </a:r>
          </a:p>
        </p:txBody>
      </p:sp>
      <p:sp>
        <p:nvSpPr>
          <p:cNvPr id="4" name="Footer Placeholder 3">
            <a:extLst>
              <a:ext uri="{FF2B5EF4-FFF2-40B4-BE49-F238E27FC236}">
                <a16:creationId xmlns:a16="http://schemas.microsoft.com/office/drawing/2014/main" id="{E5E27AFA-B731-4AF1-B605-9D07330625A4}"/>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6" name="Slide Number Placeholder 5"/>
          <p:cNvSpPr>
            <a:spLocks noGrp="1"/>
          </p:cNvSpPr>
          <p:nvPr>
            <p:ph type="sldNum" sz="quarter" idx="12"/>
          </p:nvPr>
        </p:nvSpPr>
        <p:spPr/>
        <p:txBody>
          <a:bodyPr/>
          <a:lstStyle/>
          <a:p>
            <a:fld id="{FCD4C485-E621-4037-BCCE-53FA28E14780}" type="slidenum">
              <a:rPr lang="en-US" smtClean="0"/>
              <a:pPr/>
              <a:t>2</a:t>
            </a:fld>
            <a:endParaRPr lang="en-US"/>
          </a:p>
        </p:txBody>
      </p:sp>
    </p:spTree>
    <p:extLst>
      <p:ext uri="{BB962C8B-B14F-4D97-AF65-F5344CB8AC3E}">
        <p14:creationId xmlns:p14="http://schemas.microsoft.com/office/powerpoint/2010/main" val="1363625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Welcome Back!</a:t>
            </a:r>
          </a:p>
        </p:txBody>
      </p:sp>
      <p:sp>
        <p:nvSpPr>
          <p:cNvPr id="3" name="Content Placeholder 2"/>
          <p:cNvSpPr>
            <a:spLocks noGrp="1"/>
          </p:cNvSpPr>
          <p:nvPr>
            <p:ph idx="1"/>
          </p:nvPr>
        </p:nvSpPr>
        <p:spPr/>
        <p:txBody>
          <a:bodyPr>
            <a:normAutofit/>
          </a:bodyPr>
          <a:lstStyle/>
          <a:p>
            <a:pPr marL="0" indent="0">
              <a:buNone/>
            </a:pPr>
            <a:r>
              <a:rPr lang="en-US" b="1" dirty="0"/>
              <a:t>Updates &amp; Sharing:</a:t>
            </a:r>
            <a:endParaRPr lang="en-US" dirty="0"/>
          </a:p>
          <a:p>
            <a:pPr marL="635508" lvl="1" indent="-342900">
              <a:buFont typeface="+mj-lt"/>
              <a:buAutoNum type="arabicPeriod"/>
            </a:pPr>
            <a:r>
              <a:rPr lang="en-US" dirty="0"/>
              <a:t>How did the money saving homework go?</a:t>
            </a:r>
          </a:p>
          <a:p>
            <a:pPr marL="635508" lvl="1" indent="-342900">
              <a:buFont typeface="+mj-lt"/>
              <a:buAutoNum type="arabicPeriod"/>
            </a:pPr>
            <a:r>
              <a:rPr lang="en-US" dirty="0"/>
              <a:t>How are your budgets going?</a:t>
            </a:r>
          </a:p>
          <a:p>
            <a:pPr marL="0" indent="0">
              <a:buNone/>
            </a:pPr>
            <a:r>
              <a:rPr lang="en-US" b="1" dirty="0"/>
              <a:t>Today’s Agenda:</a:t>
            </a:r>
            <a:endParaRPr lang="en-US" b="1" dirty="0">
              <a:solidFill>
                <a:schemeClr val="accent1"/>
              </a:solidFill>
            </a:endParaRPr>
          </a:p>
          <a:p>
            <a:pPr marL="749808" lvl="1" indent="-457200">
              <a:buFont typeface="+mj-lt"/>
              <a:buAutoNum type="arabicPeriod"/>
            </a:pPr>
            <a:r>
              <a:rPr lang="en-US" dirty="0"/>
              <a:t>Learn about credit -- how it works, what credit reports and credit scores are, FAQs about credit scores, and common credit card terms.</a:t>
            </a:r>
          </a:p>
          <a:p>
            <a:pPr marL="749808" lvl="1" indent="-457200">
              <a:buFont typeface="+mj-lt"/>
              <a:buAutoNum type="arabicPeriod"/>
            </a:pPr>
            <a:r>
              <a:rPr lang="en-US" dirty="0"/>
              <a:t>Discuss the pros and cons of credit, what to do if your credit card is lost or stolen, how to develop healthy credit habits, and how to pay down credit card debt.</a:t>
            </a:r>
          </a:p>
          <a:p>
            <a:pPr marL="749808" lvl="1" indent="-457200">
              <a:buFont typeface="+mj-lt"/>
              <a:buAutoNum type="arabicPeriod"/>
            </a:pPr>
            <a:r>
              <a:rPr lang="en-US" dirty="0"/>
              <a:t>Learn about loans – what they are and why someone would take one out, pros and cons, common terms used in loan contracts, and interest rates on loans.</a:t>
            </a:r>
          </a:p>
          <a:p>
            <a:pPr marL="749808" lvl="1" indent="-457200">
              <a:buFont typeface="+mj-lt"/>
              <a:buAutoNum type="arabicPeriod"/>
            </a:pPr>
            <a:r>
              <a:rPr lang="en-US" dirty="0"/>
              <a:t>Understand the definition and warning signs of predatory lending, and how to take action to avoid or respond to predatory lenders.</a:t>
            </a:r>
          </a:p>
        </p:txBody>
      </p:sp>
      <p:sp>
        <p:nvSpPr>
          <p:cNvPr id="4" name="Footer Placeholder 3"/>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3</a:t>
            </a:fld>
            <a:endParaRPr lang="en-US" dirty="0"/>
          </a:p>
        </p:txBody>
      </p:sp>
    </p:spTree>
    <p:extLst>
      <p:ext uri="{BB962C8B-B14F-4D97-AF65-F5344CB8AC3E}">
        <p14:creationId xmlns:p14="http://schemas.microsoft.com/office/powerpoint/2010/main" val="231208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Community Agreement: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4</a:t>
            </a:fld>
            <a:endParaRPr lang="en-US" dirty="0"/>
          </a:p>
        </p:txBody>
      </p:sp>
    </p:spTree>
    <p:extLst>
      <p:ext uri="{BB962C8B-B14F-4D97-AF65-F5344CB8AC3E}">
        <p14:creationId xmlns:p14="http://schemas.microsoft.com/office/powerpoint/2010/main" val="1647356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Learning Objectives</a:t>
            </a:r>
          </a:p>
        </p:txBody>
      </p:sp>
      <p:sp>
        <p:nvSpPr>
          <p:cNvPr id="3" name="Content Placeholder 2"/>
          <p:cNvSpPr>
            <a:spLocks noGrp="1"/>
          </p:cNvSpPr>
          <p:nvPr>
            <p:ph idx="1"/>
          </p:nvPr>
        </p:nvSpPr>
        <p:spPr>
          <a:xfrm>
            <a:off x="1097280" y="1878764"/>
            <a:ext cx="8056147" cy="3720758"/>
          </a:xfrm>
        </p:spPr>
        <p:txBody>
          <a:bodyPr anchor="ctr">
            <a:normAutofit/>
          </a:bodyPr>
          <a:lstStyle/>
          <a:p>
            <a:pPr marL="0" indent="0">
              <a:buNone/>
            </a:pPr>
            <a:r>
              <a:rPr lang="en-US" sz="1800" i="1" dirty="0"/>
              <a:t>Upon conclusion of Workshop 6, participants will: </a:t>
            </a:r>
            <a:endParaRPr lang="en-US" sz="1800" dirty="0"/>
          </a:p>
          <a:p>
            <a:pPr marL="635508" lvl="1" indent="-342900" fontAlgn="base">
              <a:buFont typeface="+mj-lt"/>
              <a:buAutoNum type="arabicPeriod"/>
            </a:pPr>
            <a:r>
              <a:rPr lang="en-US" dirty="0"/>
              <a:t>Have learned the basics of how credit works and understand basic credit terms</a:t>
            </a:r>
          </a:p>
          <a:p>
            <a:pPr marL="635508" lvl="1" indent="-342900" fontAlgn="base">
              <a:buFont typeface="+mj-lt"/>
              <a:buAutoNum type="arabicPeriod"/>
            </a:pPr>
            <a:r>
              <a:rPr lang="en-US" dirty="0"/>
              <a:t>Understand the pros and cons of credit</a:t>
            </a:r>
          </a:p>
          <a:p>
            <a:pPr marL="635508" lvl="1" indent="-342900" fontAlgn="base">
              <a:buFont typeface="+mj-lt"/>
              <a:buAutoNum type="arabicPeriod"/>
            </a:pPr>
            <a:r>
              <a:rPr lang="en-US" dirty="0"/>
              <a:t>Know how to identify for themselves a comfortable line of credit</a:t>
            </a:r>
          </a:p>
          <a:p>
            <a:pPr marL="635508" lvl="1" indent="-342900" fontAlgn="base">
              <a:buFont typeface="+mj-lt"/>
              <a:buAutoNum type="arabicPeriod"/>
            </a:pPr>
            <a:r>
              <a:rPr lang="en-US" dirty="0"/>
              <a:t>Understand the importance of credit reports and credit scores</a:t>
            </a:r>
          </a:p>
          <a:p>
            <a:pPr marL="635508" lvl="1" indent="-342900" fontAlgn="base">
              <a:buFont typeface="+mj-lt"/>
              <a:buAutoNum type="arabicPeriod"/>
            </a:pPr>
            <a:r>
              <a:rPr lang="en-US" dirty="0"/>
              <a:t>Have learned effective techniques to pay down credit cards</a:t>
            </a:r>
          </a:p>
          <a:p>
            <a:pPr marL="635508" lvl="1" indent="-342900" fontAlgn="base">
              <a:buFont typeface="+mj-lt"/>
              <a:buAutoNum type="arabicPeriod"/>
            </a:pPr>
            <a:r>
              <a:rPr lang="en-US" dirty="0"/>
              <a:t>Understand loans, loan contracts, interest rates, and the pros and cons of taking out a loan</a:t>
            </a:r>
          </a:p>
          <a:p>
            <a:pPr marL="635508" lvl="1" indent="-342900" fontAlgn="base">
              <a:buFont typeface="+mj-lt"/>
              <a:buAutoNum type="arabicPeriod"/>
            </a:pPr>
            <a:r>
              <a:rPr lang="en-US" dirty="0"/>
              <a:t>Be able to identify the warning signs of predatory lending</a:t>
            </a:r>
          </a:p>
          <a:p>
            <a:pPr marL="0" indent="0">
              <a:buNone/>
            </a:pPr>
            <a:endParaRPr lang="en-US" sz="1800" i="1" dirty="0"/>
          </a:p>
        </p:txBody>
      </p:sp>
      <p:sp>
        <p:nvSpPr>
          <p:cNvPr id="4" name="Footer Placeholder 3">
            <a:extLst>
              <a:ext uri="{FF2B5EF4-FFF2-40B4-BE49-F238E27FC236}">
                <a16:creationId xmlns:a16="http://schemas.microsoft.com/office/drawing/2014/main" id="{F7E95B77-E7CD-496D-95D3-845E6311928B}"/>
              </a:ext>
            </a:extLst>
          </p:cNvPr>
          <p:cNvSpPr>
            <a:spLocks noGrp="1"/>
          </p:cNvSpPr>
          <p:nvPr>
            <p:ph type="ftr" sz="quarter" idx="11"/>
          </p:nvPr>
        </p:nvSpPr>
        <p:spPr>
          <a:xfrm>
            <a:off x="3686186" y="6459787"/>
            <a:ext cx="4822804" cy="365125"/>
          </a:xfrm>
        </p:spPr>
        <p:txBody>
          <a:bodyPr/>
          <a:lstStyle/>
          <a:p>
            <a:r>
              <a:rPr lang="en-US" dirty="0"/>
              <a:t>Mental Health &amp; Addiction Association of Oregon</a:t>
            </a:r>
          </a:p>
        </p:txBody>
      </p:sp>
      <p:sp>
        <p:nvSpPr>
          <p:cNvPr id="7" name="Slide Number Placeholder 6"/>
          <p:cNvSpPr>
            <a:spLocks noGrp="1"/>
          </p:cNvSpPr>
          <p:nvPr>
            <p:ph type="sldNum" sz="quarter" idx="12"/>
          </p:nvPr>
        </p:nvSpPr>
        <p:spPr/>
        <p:txBody>
          <a:bodyPr/>
          <a:lstStyle/>
          <a:p>
            <a:fld id="{FCD4C485-E621-4037-BCCE-53FA28E14780}" type="slidenum">
              <a:rPr lang="en-US" smtClean="0"/>
              <a:pPr/>
              <a:t>5</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6050" y="2488367"/>
            <a:ext cx="3572463" cy="2679347"/>
          </a:xfrm>
          <a:prstGeom prst="rect">
            <a:avLst/>
          </a:prstGeom>
        </p:spPr>
      </p:pic>
    </p:spTree>
    <p:extLst>
      <p:ext uri="{BB962C8B-B14F-4D97-AF65-F5344CB8AC3E}">
        <p14:creationId xmlns:p14="http://schemas.microsoft.com/office/powerpoint/2010/main" val="3956880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How Credit Works</a:t>
            </a:r>
          </a:p>
        </p:txBody>
      </p:sp>
      <p:sp>
        <p:nvSpPr>
          <p:cNvPr id="3" name="Content Placeholder 2"/>
          <p:cNvSpPr>
            <a:spLocks noGrp="1"/>
          </p:cNvSpPr>
          <p:nvPr>
            <p:ph idx="1"/>
          </p:nvPr>
        </p:nvSpPr>
        <p:spPr>
          <a:xfrm>
            <a:off x="1097279" y="1845734"/>
            <a:ext cx="6449198" cy="4023360"/>
          </a:xfrm>
        </p:spPr>
        <p:txBody>
          <a:bodyPr>
            <a:normAutofit lnSpcReduction="10000"/>
          </a:bodyPr>
          <a:lstStyle/>
          <a:p>
            <a:pPr marL="0" indent="0">
              <a:buNone/>
            </a:pPr>
            <a:r>
              <a:rPr lang="en-US" b="1" dirty="0"/>
              <a:t>The Credit System:</a:t>
            </a:r>
          </a:p>
          <a:p>
            <a:pPr>
              <a:buFont typeface="Arial" panose="020B0604020202020204" pitchFamily="34" charset="0"/>
              <a:buChar char="•"/>
            </a:pPr>
            <a:r>
              <a:rPr lang="en-US" dirty="0"/>
              <a:t> Information about your credit card and loan accounts is reported electronically to the three credit bureaus by your creditors every 30 days</a:t>
            </a:r>
          </a:p>
          <a:p>
            <a:pPr>
              <a:buFont typeface="Arial" panose="020B0604020202020204" pitchFamily="34" charset="0"/>
              <a:buChar char="•"/>
            </a:pPr>
            <a:r>
              <a:rPr lang="en-US" dirty="0"/>
              <a:t> These bureaus --</a:t>
            </a:r>
            <a:r>
              <a:rPr lang="en-US" b="1" dirty="0">
                <a:solidFill>
                  <a:schemeClr val="tx2"/>
                </a:solidFill>
              </a:rPr>
              <a:t>TransUnion, Equifax, and Experian </a:t>
            </a:r>
            <a:r>
              <a:rPr lang="en-US" dirty="0"/>
              <a:t>-- collect and store your credit information for future reference.</a:t>
            </a:r>
          </a:p>
          <a:p>
            <a:pPr>
              <a:buFont typeface="Arial" panose="020B0604020202020204" pitchFamily="34" charset="0"/>
              <a:buChar char="•"/>
            </a:pPr>
            <a:r>
              <a:rPr lang="en-US" dirty="0"/>
              <a:t> This information makes up your credit report, which is used by potential lenders to determine if you are a risky customer</a:t>
            </a:r>
          </a:p>
          <a:p>
            <a:pPr>
              <a:buFont typeface="Arial" panose="020B0604020202020204" pitchFamily="34" charset="0"/>
              <a:buChar char="•"/>
            </a:pPr>
            <a:endParaRPr lang="en-US" dirty="0"/>
          </a:p>
          <a:p>
            <a:pPr marL="0" indent="0">
              <a:buNone/>
            </a:pPr>
            <a:r>
              <a:rPr lang="en-US" dirty="0"/>
              <a:t> </a:t>
            </a:r>
          </a:p>
          <a:p>
            <a:pPr marL="0" indent="0">
              <a:buNone/>
            </a:pPr>
            <a:endParaRPr lang="en-US" dirty="0"/>
          </a:p>
          <a:p>
            <a:pPr>
              <a:buFont typeface="Courier New" panose="02070309020205020404" pitchFamily="49" charset="0"/>
              <a:buChar char="o"/>
            </a:pPr>
            <a:endParaRPr lang="en-US" dirty="0"/>
          </a:p>
          <a:p>
            <a:pPr marL="0" indent="0">
              <a:buNone/>
            </a:pPr>
            <a:endParaRPr lang="en-US" dirty="0"/>
          </a:p>
          <a:p>
            <a:pPr>
              <a:buFont typeface="Courier New" panose="02070309020205020404" pitchFamily="49" charset="0"/>
              <a:buChar char="o"/>
            </a:pPr>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6</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0884" y="2328055"/>
            <a:ext cx="3809524" cy="2857143"/>
          </a:xfrm>
          <a:prstGeom prst="rect">
            <a:avLst/>
          </a:prstGeom>
        </p:spPr>
      </p:pic>
    </p:spTree>
    <p:extLst>
      <p:ext uri="{BB962C8B-B14F-4D97-AF65-F5344CB8AC3E}">
        <p14:creationId xmlns:p14="http://schemas.microsoft.com/office/powerpoint/2010/main" val="1143104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Credit Reports &amp; Credit Scores</a:t>
            </a:r>
          </a:p>
        </p:txBody>
      </p:sp>
      <p:sp>
        <p:nvSpPr>
          <p:cNvPr id="3" name="Content Placeholder 2"/>
          <p:cNvSpPr>
            <a:spLocks noGrp="1"/>
          </p:cNvSpPr>
          <p:nvPr>
            <p:ph idx="1"/>
          </p:nvPr>
        </p:nvSpPr>
        <p:spPr>
          <a:xfrm>
            <a:off x="1097279" y="1845734"/>
            <a:ext cx="5936741" cy="4023360"/>
          </a:xfrm>
        </p:spPr>
        <p:txBody>
          <a:bodyPr>
            <a:normAutofit fontScale="92500" lnSpcReduction="10000"/>
          </a:bodyPr>
          <a:lstStyle/>
          <a:p>
            <a:pPr marL="0" indent="0">
              <a:buNone/>
            </a:pPr>
            <a:r>
              <a:rPr lang="en-US" b="1" dirty="0"/>
              <a:t>Credit Reports: </a:t>
            </a:r>
            <a:r>
              <a:rPr lang="en-US" dirty="0"/>
              <a:t>An accumulation of information about how well you pay your credit card bills and repay loans, how much credit you have available, what your monthly debts are, and if you have any bankruptcies or tax liens on record</a:t>
            </a:r>
          </a:p>
          <a:p>
            <a:pPr marL="0" indent="0">
              <a:buNone/>
            </a:pPr>
            <a:r>
              <a:rPr lang="en-US" b="1" dirty="0"/>
              <a:t>Credit Scores: </a:t>
            </a:r>
            <a:r>
              <a:rPr lang="en-US" dirty="0"/>
              <a:t>A 3-digit score representing the information in your credit reports; indicating how risky a borrower you are from a lender’s perspective</a:t>
            </a:r>
          </a:p>
          <a:p>
            <a:pPr marL="578358" lvl="1" indent="-285750">
              <a:buFont typeface="Wingdings" panose="05000000000000000000" pitchFamily="2" charset="2"/>
              <a:buChar char="§"/>
            </a:pPr>
            <a:r>
              <a:rPr lang="en-US" dirty="0"/>
              <a:t>A higher credit score (700+) will get you better interest rates and deals </a:t>
            </a:r>
          </a:p>
          <a:p>
            <a:pPr marL="578358" lvl="1" indent="-285750">
              <a:buFont typeface="Wingdings" panose="05000000000000000000" pitchFamily="2" charset="2"/>
              <a:buChar char="§"/>
            </a:pPr>
            <a:r>
              <a:rPr lang="en-US" dirty="0"/>
              <a:t>Best way to have a healthy credit score: use your credit cards and/or loans responsibly and pay on time every month</a:t>
            </a:r>
          </a:p>
          <a:p>
            <a:pPr marL="0" indent="0">
              <a:buNone/>
            </a:pPr>
            <a:r>
              <a:rPr lang="en-US" b="1" dirty="0"/>
              <a:t>Discussion: </a:t>
            </a:r>
            <a:r>
              <a:rPr lang="en-US" i="1" dirty="0"/>
              <a:t>What are some financial activities</a:t>
            </a:r>
            <a:r>
              <a:rPr lang="en-US" dirty="0"/>
              <a:t> </a:t>
            </a:r>
            <a:r>
              <a:rPr lang="en-US" i="1" dirty="0"/>
              <a:t>that would require good credit?</a:t>
            </a:r>
            <a:r>
              <a:rPr lang="en-US" dirty="0"/>
              <a:t> </a:t>
            </a:r>
          </a:p>
          <a:p>
            <a:endParaRPr lang="en-US" dirty="0"/>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7</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3569" y="2173574"/>
            <a:ext cx="4149881" cy="3112411"/>
          </a:xfrm>
          <a:prstGeom prst="rect">
            <a:avLst/>
          </a:prstGeom>
        </p:spPr>
      </p:pic>
    </p:spTree>
    <p:extLst>
      <p:ext uri="{BB962C8B-B14F-4D97-AF65-F5344CB8AC3E}">
        <p14:creationId xmlns:p14="http://schemas.microsoft.com/office/powerpoint/2010/main" val="3055268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Credit Cards: Fact or Fiction?</a:t>
            </a:r>
          </a:p>
        </p:txBody>
      </p:sp>
      <p:sp>
        <p:nvSpPr>
          <p:cNvPr id="3" name="Content Placeholder 2"/>
          <p:cNvSpPr>
            <a:spLocks noGrp="1"/>
          </p:cNvSpPr>
          <p:nvPr>
            <p:ph idx="1"/>
          </p:nvPr>
        </p:nvSpPr>
        <p:spPr>
          <a:xfrm>
            <a:off x="1097280" y="1845733"/>
            <a:ext cx="7814708" cy="4282111"/>
          </a:xfrm>
        </p:spPr>
        <p:txBody>
          <a:bodyPr>
            <a:normAutofit lnSpcReduction="10000"/>
          </a:bodyPr>
          <a:lstStyle/>
          <a:p>
            <a:r>
              <a:rPr lang="en-US" b="1" dirty="0">
                <a:cs typeface="Arial" panose="020B0604020202020204" pitchFamily="34" charset="0"/>
              </a:rPr>
              <a:t>True or False?</a:t>
            </a:r>
            <a:endParaRPr lang="en-US" dirty="0">
              <a:cs typeface="Arial" panose="020B0604020202020204" pitchFamily="34" charset="0"/>
            </a:endParaRPr>
          </a:p>
          <a:p>
            <a:pPr marL="457200" indent="-457200">
              <a:buFont typeface="+mj-lt"/>
              <a:buAutoNum type="arabicPeriod"/>
            </a:pPr>
            <a:r>
              <a:rPr lang="en-US" dirty="0">
                <a:cs typeface="Arial" panose="020B0604020202020204" pitchFamily="34" charset="0"/>
              </a:rPr>
              <a:t>When a credit card company/bank sets limits on how much can be charged on a card, it’s based on your ability to handle debt</a:t>
            </a:r>
          </a:p>
          <a:p>
            <a:pPr marL="201168" lvl="1" indent="0">
              <a:buNone/>
            </a:pPr>
            <a:r>
              <a:rPr lang="en-US" sz="2000" dirty="0">
                <a:cs typeface="Arial" panose="020B0604020202020204" pitchFamily="34" charset="0"/>
              </a:rPr>
              <a:t>				</a:t>
            </a:r>
            <a:r>
              <a:rPr lang="en-US" sz="2000" b="1" dirty="0">
                <a:cs typeface="Arial" panose="020B0604020202020204" pitchFamily="34" charset="0"/>
              </a:rPr>
              <a:t>T/F</a:t>
            </a:r>
          </a:p>
          <a:p>
            <a:pPr marL="544068" lvl="1" indent="-342900">
              <a:buFont typeface="+mj-lt"/>
              <a:buAutoNum type="arabicPeriod"/>
            </a:pPr>
            <a:endParaRPr lang="en-US" sz="2000" dirty="0">
              <a:cs typeface="Arial" panose="020B0604020202020204" pitchFamily="34" charset="0"/>
            </a:endParaRPr>
          </a:p>
          <a:p>
            <a:pPr marL="457200" indent="-457200">
              <a:buFont typeface="+mj-lt"/>
              <a:buAutoNum type="arabicPeriod"/>
            </a:pPr>
            <a:r>
              <a:rPr lang="en-US" dirty="0">
                <a:cs typeface="Arial" panose="020B0604020202020204" pitchFamily="34" charset="0"/>
              </a:rPr>
              <a:t>Late fees, if you don’t pay your bill on time, can be as high as $35</a:t>
            </a:r>
          </a:p>
          <a:p>
            <a:pPr marL="201168" lvl="1" indent="0">
              <a:buNone/>
            </a:pPr>
            <a:r>
              <a:rPr lang="en-US" sz="2000" dirty="0">
                <a:cs typeface="Arial" panose="020B0604020202020204" pitchFamily="34" charset="0"/>
              </a:rPr>
              <a:t>				</a:t>
            </a:r>
            <a:r>
              <a:rPr lang="en-US" sz="2000" b="1" dirty="0">
                <a:cs typeface="Arial" panose="020B0604020202020204" pitchFamily="34" charset="0"/>
              </a:rPr>
              <a:t>T/F</a:t>
            </a:r>
          </a:p>
          <a:p>
            <a:pPr marL="544068" lvl="1" indent="-342900">
              <a:buFont typeface="+mj-lt"/>
              <a:buAutoNum type="arabicPeriod"/>
            </a:pPr>
            <a:endParaRPr lang="en-US" sz="2000" dirty="0">
              <a:cs typeface="Arial" panose="020B0604020202020204" pitchFamily="34" charset="0"/>
            </a:endParaRPr>
          </a:p>
          <a:p>
            <a:pPr marL="457200" indent="-457200">
              <a:buFont typeface="+mj-lt"/>
              <a:buAutoNum type="arabicPeriod"/>
            </a:pPr>
            <a:r>
              <a:rPr lang="en-US" dirty="0">
                <a:cs typeface="Arial" panose="020B0604020202020204" pitchFamily="34" charset="0"/>
              </a:rPr>
              <a:t>Usually, the lower your credit score, the higher your credit card interest rates will be</a:t>
            </a:r>
          </a:p>
          <a:p>
            <a:pPr marL="0" indent="0">
              <a:buNone/>
            </a:pPr>
            <a:r>
              <a:rPr lang="en-US" dirty="0">
                <a:cs typeface="Arial" panose="020B0604020202020204" pitchFamily="34" charset="0"/>
              </a:rPr>
              <a:t>				</a:t>
            </a:r>
            <a:r>
              <a:rPr lang="en-US" b="1" dirty="0">
                <a:cs typeface="Arial" panose="020B0604020202020204" pitchFamily="34" charset="0"/>
              </a:rPr>
              <a:t>T/F</a:t>
            </a:r>
          </a:p>
          <a:p>
            <a:pPr marL="201168" lvl="1" indent="0">
              <a:buNone/>
            </a:pPr>
            <a:endParaRPr lang="en-US" dirty="0">
              <a:cs typeface="Arial" panose="020B0604020202020204" pitchFamily="34" charset="0"/>
            </a:endParaRPr>
          </a:p>
        </p:txBody>
      </p:sp>
      <p:sp>
        <p:nvSpPr>
          <p:cNvPr id="5" name="Footer Placeholder 4"/>
          <p:cNvSpPr>
            <a:spLocks noGrp="1"/>
          </p:cNvSpPr>
          <p:nvPr>
            <p:ph type="ftr" sz="quarter" idx="11"/>
          </p:nvPr>
        </p:nvSpPr>
        <p:spPr/>
        <p:txBody>
          <a:bodyPr/>
          <a:lstStyle/>
          <a:p>
            <a:r>
              <a:rPr lang="en-US"/>
              <a:t>Mental Health &amp; Addiction Association of Oregon</a:t>
            </a:r>
            <a:endParaRPr lang="en-US" dirty="0"/>
          </a:p>
        </p:txBody>
      </p:sp>
      <p:sp>
        <p:nvSpPr>
          <p:cNvPr id="6" name="Slide Number Placeholder 5"/>
          <p:cNvSpPr>
            <a:spLocks noGrp="1"/>
          </p:cNvSpPr>
          <p:nvPr>
            <p:ph type="sldNum" sz="quarter" idx="12"/>
          </p:nvPr>
        </p:nvSpPr>
        <p:spPr/>
        <p:txBody>
          <a:bodyPr/>
          <a:lstStyle/>
          <a:p>
            <a:fld id="{FCD4C485-E621-4037-BCCE-53FA28E14780}" type="slidenum">
              <a:rPr lang="en-US" smtClean="0"/>
              <a:pPr/>
              <a:t>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51191" y="2433989"/>
            <a:ext cx="3315957" cy="2486968"/>
          </a:xfrm>
          <a:prstGeom prst="rect">
            <a:avLst/>
          </a:prstGeom>
        </p:spPr>
      </p:pic>
    </p:spTree>
    <p:extLst>
      <p:ext uri="{BB962C8B-B14F-4D97-AF65-F5344CB8AC3E}">
        <p14:creationId xmlns:p14="http://schemas.microsoft.com/office/powerpoint/2010/main" val="2760143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Credit Cards: Fact or Fiction?</a:t>
            </a:r>
          </a:p>
        </p:txBody>
      </p:sp>
      <p:sp>
        <p:nvSpPr>
          <p:cNvPr id="3" name="Content Placeholder 2"/>
          <p:cNvSpPr>
            <a:spLocks noGrp="1"/>
          </p:cNvSpPr>
          <p:nvPr>
            <p:ph idx="1"/>
          </p:nvPr>
        </p:nvSpPr>
        <p:spPr/>
        <p:txBody>
          <a:bodyPr>
            <a:normAutofit/>
          </a:bodyPr>
          <a:lstStyle/>
          <a:p>
            <a:r>
              <a:rPr lang="en-US" b="1" dirty="0">
                <a:cs typeface="Arial" panose="020B0604020202020204" pitchFamily="34" charset="0"/>
              </a:rPr>
              <a:t>True or False?</a:t>
            </a:r>
          </a:p>
          <a:p>
            <a:r>
              <a:rPr lang="en-US" dirty="0">
                <a:solidFill>
                  <a:schemeClr val="accent1"/>
                </a:solidFill>
                <a:cs typeface="Arial" panose="020B0604020202020204" pitchFamily="34" charset="0"/>
              </a:rPr>
              <a:t>4.   </a:t>
            </a:r>
            <a:r>
              <a:rPr lang="en-US" dirty="0">
                <a:cs typeface="Arial" panose="020B0604020202020204" pitchFamily="34" charset="0"/>
              </a:rPr>
              <a:t>The grace period for credit cards is usually about 30 days</a:t>
            </a:r>
          </a:p>
          <a:p>
            <a:pPr marL="201168" lvl="1" indent="0">
              <a:buNone/>
            </a:pPr>
            <a:r>
              <a:rPr lang="en-US" sz="2000" dirty="0">
                <a:cs typeface="Arial" panose="020B0604020202020204" pitchFamily="34" charset="0"/>
              </a:rPr>
              <a:t>				</a:t>
            </a:r>
            <a:r>
              <a:rPr lang="en-US" sz="2000" b="1" dirty="0">
                <a:cs typeface="Arial" panose="020B0604020202020204" pitchFamily="34" charset="0"/>
              </a:rPr>
              <a:t>T/F</a:t>
            </a:r>
          </a:p>
          <a:p>
            <a:endParaRPr lang="en-US" dirty="0">
              <a:cs typeface="Arial" panose="020B0604020202020204" pitchFamily="34" charset="0"/>
            </a:endParaRPr>
          </a:p>
          <a:p>
            <a:r>
              <a:rPr lang="en-US" dirty="0">
                <a:solidFill>
                  <a:schemeClr val="accent1"/>
                </a:solidFill>
                <a:cs typeface="Arial" panose="020B0604020202020204" pitchFamily="34" charset="0"/>
              </a:rPr>
              <a:t>5.   </a:t>
            </a:r>
            <a:r>
              <a:rPr lang="en-US" dirty="0">
                <a:cs typeface="Arial" panose="020B0604020202020204" pitchFamily="34" charset="0"/>
              </a:rPr>
              <a:t>Secured credit cards can be a good option for someone with poor credit or no credit</a:t>
            </a:r>
          </a:p>
          <a:p>
            <a:pPr marL="201168" lvl="1" indent="0">
              <a:buNone/>
            </a:pPr>
            <a:r>
              <a:rPr lang="en-US" sz="2000" dirty="0">
                <a:cs typeface="Arial" panose="020B0604020202020204" pitchFamily="34" charset="0"/>
              </a:rPr>
              <a:t>				</a:t>
            </a:r>
            <a:r>
              <a:rPr lang="en-US" sz="2000" b="1" dirty="0">
                <a:cs typeface="Arial" panose="020B0604020202020204" pitchFamily="34" charset="0"/>
              </a:rPr>
              <a:t>T/F</a:t>
            </a:r>
          </a:p>
          <a:p>
            <a:pPr marL="201168" lvl="1" indent="0">
              <a:buNone/>
            </a:pPr>
            <a:endParaRPr lang="en-US" sz="2000" dirty="0">
              <a:cs typeface="Arial" panose="020B0604020202020204" pitchFamily="34" charset="0"/>
            </a:endParaRPr>
          </a:p>
          <a:p>
            <a:r>
              <a:rPr lang="en-US" dirty="0">
                <a:solidFill>
                  <a:schemeClr val="accent1"/>
                </a:solidFill>
                <a:cs typeface="Arial" panose="020B0604020202020204" pitchFamily="34" charset="0"/>
              </a:rPr>
              <a:t>6.   </a:t>
            </a:r>
            <a:r>
              <a:rPr lang="en-US" dirty="0">
                <a:cs typeface="Arial" panose="020B0604020202020204" pitchFamily="34" charset="0"/>
              </a:rPr>
              <a:t>If you charge over your limit on a secured credit card, the bank can take the balance from your account</a:t>
            </a:r>
          </a:p>
          <a:p>
            <a:pPr marL="201168" lvl="1" indent="0">
              <a:buNone/>
            </a:pPr>
            <a:r>
              <a:rPr lang="en-US" sz="2000" dirty="0">
                <a:cs typeface="Arial" panose="020B0604020202020204" pitchFamily="34" charset="0"/>
              </a:rPr>
              <a:t>				</a:t>
            </a:r>
            <a:r>
              <a:rPr lang="en-US" sz="2000" b="1" dirty="0">
                <a:cs typeface="Arial" panose="020B0604020202020204" pitchFamily="34" charset="0"/>
              </a:rPr>
              <a:t>T/F</a:t>
            </a:r>
          </a:p>
          <a:p>
            <a:endParaRPr lang="en-US" dirty="0"/>
          </a:p>
          <a:p>
            <a:endParaRPr lang="en-US" dirty="0"/>
          </a:p>
        </p:txBody>
      </p:sp>
      <p:sp>
        <p:nvSpPr>
          <p:cNvPr id="4" name="Footer Placeholder 3"/>
          <p:cNvSpPr>
            <a:spLocks noGrp="1"/>
          </p:cNvSpPr>
          <p:nvPr>
            <p:ph type="ftr" sz="quarter" idx="11"/>
          </p:nvPr>
        </p:nvSpPr>
        <p:spPr/>
        <p:txBody>
          <a:bodyPr/>
          <a:lstStyle/>
          <a:p>
            <a:r>
              <a:rPr lang="en-US"/>
              <a:t>Mental Health &amp; Addiction Association of Oregon</a:t>
            </a:r>
            <a:endParaRPr lang="en-US" dirty="0"/>
          </a:p>
        </p:txBody>
      </p:sp>
      <p:sp>
        <p:nvSpPr>
          <p:cNvPr id="5" name="Slide Number Placeholder 4"/>
          <p:cNvSpPr>
            <a:spLocks noGrp="1"/>
          </p:cNvSpPr>
          <p:nvPr>
            <p:ph type="sldNum" sz="quarter" idx="12"/>
          </p:nvPr>
        </p:nvSpPr>
        <p:spPr/>
        <p:txBody>
          <a:bodyPr/>
          <a:lstStyle/>
          <a:p>
            <a:fld id="{FCD4C485-E621-4037-BCCE-53FA28E14780}" type="slidenum">
              <a:rPr lang="en-US" smtClean="0"/>
              <a:pPr/>
              <a:t>9</a:t>
            </a:fld>
            <a:endParaRPr lang="en-US" dirty="0"/>
          </a:p>
        </p:txBody>
      </p:sp>
    </p:spTree>
    <p:extLst>
      <p:ext uri="{BB962C8B-B14F-4D97-AF65-F5344CB8AC3E}">
        <p14:creationId xmlns:p14="http://schemas.microsoft.com/office/powerpoint/2010/main" val="3793545612"/>
      </p:ext>
    </p:extLst>
  </p:cSld>
  <p:clrMapOvr>
    <a:masterClrMapping/>
  </p:clrMapOvr>
</p:sld>
</file>

<file path=ppt/theme/theme1.xml><?xml version="1.0" encoding="utf-8"?>
<a:theme xmlns:a="http://schemas.openxmlformats.org/drawingml/2006/main" name="Retrospect">
  <a:themeElements>
    <a:clrScheme name="Custom 1">
      <a:dk1>
        <a:srgbClr val="000000"/>
      </a:dk1>
      <a:lt1>
        <a:sysClr val="window" lastClr="FFFFFF"/>
      </a:lt1>
      <a:dk2>
        <a:srgbClr val="024B73"/>
      </a:dk2>
      <a:lt2>
        <a:srgbClr val="9DC541"/>
      </a:lt2>
      <a:accent1>
        <a:srgbClr val="564191"/>
      </a:accent1>
      <a:accent2>
        <a:srgbClr val="9DC541"/>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TotalTime>
  <Words>1676</Words>
  <Application>Microsoft Office PowerPoint</Application>
  <PresentationFormat>Widescreen</PresentationFormat>
  <Paragraphs>196</Paragraphs>
  <Slides>18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Bebas Neue</vt:lpstr>
      <vt:lpstr>Calibri</vt:lpstr>
      <vt:lpstr>Cambria</vt:lpstr>
      <vt:lpstr>Courier New</vt:lpstr>
      <vt:lpstr>Georgia</vt:lpstr>
      <vt:lpstr>Wingdings</vt:lpstr>
      <vt:lpstr>Retrospect</vt:lpstr>
      <vt:lpstr>PowerPoint Presentation</vt:lpstr>
      <vt:lpstr>Credit &amp; Loans</vt:lpstr>
      <vt:lpstr>Welcome Back!</vt:lpstr>
      <vt:lpstr>Community Agreement:</vt:lpstr>
      <vt:lpstr>Learning Objectives</vt:lpstr>
      <vt:lpstr>How Credit Works</vt:lpstr>
      <vt:lpstr>Credit Reports &amp; Credit Scores</vt:lpstr>
      <vt:lpstr>Credit Cards: Fact or Fiction?</vt:lpstr>
      <vt:lpstr>Credit Cards: Fact or Fiction?</vt:lpstr>
      <vt:lpstr>Credit Cards: Fact or Fiction?</vt:lpstr>
      <vt:lpstr>Pros &amp; Cons of Credit</vt:lpstr>
      <vt:lpstr>Loans</vt:lpstr>
      <vt:lpstr>Pros &amp; Cons of Loans</vt:lpstr>
      <vt:lpstr>Understanding Loan Contracts</vt:lpstr>
      <vt:lpstr>Predatory Lending</vt:lpstr>
      <vt:lpstr>Examples of Predatory Lending</vt:lpstr>
      <vt:lpstr>How to Protect Yourself Against Predatory Lending</vt:lpstr>
      <vt:lpstr>Wrap-Up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MHAOLADMIN</dc:creator>
  <cp:lastModifiedBy>ADMIN-DEV</cp:lastModifiedBy>
  <cp:revision>77</cp:revision>
  <cp:lastPrinted>2021-06-08T15:54:08Z</cp:lastPrinted>
  <dcterms:created xsi:type="dcterms:W3CDTF">2021-11-09T00:18:20Z</dcterms:created>
  <dcterms:modified xsi:type="dcterms:W3CDTF">2022-09-02T00:02:34Z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