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7" r:id="rId3"/>
    <p:sldId id="347" r:id="rId4"/>
    <p:sldId id="368" r:id="rId5"/>
    <p:sldId id="268" r:id="rId6"/>
    <p:sldId id="355" r:id="rId7"/>
    <p:sldId id="365" r:id="rId8"/>
    <p:sldId id="366" r:id="rId9"/>
    <p:sldId id="357" r:id="rId10"/>
    <p:sldId id="367" r:id="rId11"/>
    <p:sldId id="358" r:id="rId12"/>
    <p:sldId id="359" r:id="rId13"/>
    <p:sldId id="361" r:id="rId14"/>
    <p:sldId id="360" r:id="rId15"/>
    <p:sldId id="362" r:id="rId16"/>
    <p:sldId id="363" r:id="rId17"/>
    <p:sldId id="364" r:id="rId18"/>
    <p:sldId id="354" r:id="rId1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968" autoAdjust="0"/>
  </p:normalViewPr>
  <p:slideViewPr>
    <p:cSldViewPr snapToGrid="0">
      <p:cViewPr varScale="1">
        <p:scale>
          <a:sx n="67" d="100"/>
          <a:sy n="67" d="100"/>
        </p:scale>
        <p:origin x="4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FAB6D6AE-30FC-4100-AE85-917914331324}" type="datetimeFigureOut">
              <a:rPr lang="en-US" smtClean="0">
                <a:latin typeface="Arial" panose="020B0604020202020204" pitchFamily="34" charset="0"/>
              </a:rPr>
              <a:t>9/1/2022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238E1816-A8AF-473F-A483-F720F86C762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65D94D-DDB9-424D-BBD7-FE4B0C076C68}" type="datetimeFigureOut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DBAED6-00C9-4AA9-B48A-B25E040B3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B837-E153-4BB9-92EA-8DF8E0116A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EF0070-BF60-4084-91F5-F2DBA605A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Cambria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B10FD0-5A8D-4A49-A0DA-914526E8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176-62EC-4564-912D-1523682A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2C571B-5C17-4174-AE0A-2FC581D05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36610E-3E20-49B9-A57C-3B1F50837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B2248C-F6B6-4CEA-8FCC-85D750B07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70D95-6414-4286-A8EC-F75FB5AF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9A85-6FE2-4B5B-B4CA-87CA0F50B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46DA5-4CA7-44B1-8E8F-1DD5B4E6D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7D529-EA99-4B2A-AA84-2AEA382FB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8BECC-6BA7-4689-B614-EF09A67A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4C485-E621-4037-BCCE-53FA28E14780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shade val="50000"/>
                  </a:prstClr>
                </a:solidFill>
              </a:rPr>
              <a:t>Mental Health &amp; Addiction Association of Oregon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226D727D-7041-5744-9EBC-B0245723305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E22D04-25C8-4550-8D92-4E0C92036FE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05389" y="2542942"/>
            <a:ext cx="101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Bebas Neue" panose="020B0606020202050201"/>
              </a:rPr>
              <a:t>Welcome Back to</a:t>
            </a:r>
          </a:p>
          <a:p>
            <a:pPr algn="ctr"/>
            <a:r>
              <a:rPr lang="en-US" sz="6000" b="1" cap="all" dirty="0">
                <a:solidFill>
                  <a:schemeClr val="accent1"/>
                </a:solidFill>
                <a:latin typeface="Bebas Neue" panose="020B0606020202050201"/>
              </a:rPr>
              <a:t>Money Basics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64" y="448193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peer-led, person-directed, and strengths-based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empowerment training for individuals who experience mental health and/or addiction challenges </a:t>
            </a:r>
          </a:p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81A3A-D78A-432F-8B4E-8C6E62EF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319102-84B2-4694-AA50-6E55C5C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0" y="2428427"/>
            <a:ext cx="4455995" cy="3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Money Safety Part 2: ATM Safety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9808" lvl="1" indent="-457200">
              <a:buFont typeface="+mj-lt"/>
              <a:buAutoNum type="arabicPeriod"/>
            </a:pPr>
            <a:r>
              <a:rPr lang="en-US" dirty="0"/>
              <a:t>Use an ATM in the center of a well-lit, public location. Bring another person with you, if possible.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Maintain awareness and be wary of people trying to help you with your transaction.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Don’t use an unusual-looking ATM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Don’t allow people to look over your shoulder as you enter your PIN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Don’t bring any valuables to your ATM transaction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Never count your cash in public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At a drive-up ATM, keep your engine running and your doors locked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Prepare your deposit paperwork ahead of time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Closely monitor your bank statements and balance and report any problems to your bank immediately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If you are involved in a confrontation, comply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45" y="2553344"/>
            <a:ext cx="3264053" cy="24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Online 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8740"/>
            <a:ext cx="6481735" cy="3841981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/>
              <a:t>Your bank’s website or mobile app can allow you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Check your balance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View all transactions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Transfer money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Deposit checks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Open a new account</a:t>
            </a:r>
          </a:p>
          <a:p>
            <a:pPr marL="0">
              <a:buNone/>
            </a:pPr>
            <a:r>
              <a:rPr lang="en-US" dirty="0"/>
              <a:t>Other services by websites and apps to help with your financial needs include:</a:t>
            </a:r>
          </a:p>
          <a:p>
            <a:pPr marL="544068" lvl="1" indent="-342900">
              <a:buFont typeface="Wingdings" panose="05000000000000000000" pitchFamily="2" charset="2"/>
              <a:buChar char="§"/>
            </a:pPr>
            <a:r>
              <a:rPr lang="en-US" dirty="0"/>
              <a:t>Budgeting</a:t>
            </a:r>
          </a:p>
          <a:p>
            <a:pPr marL="544068" lvl="1" indent="-342900">
              <a:buFont typeface="Wingdings" panose="05000000000000000000" pitchFamily="2" charset="2"/>
              <a:buChar char="§"/>
            </a:pPr>
            <a:r>
              <a:rPr lang="en-US" dirty="0"/>
              <a:t>Paying bills</a:t>
            </a:r>
          </a:p>
          <a:p>
            <a:pPr marL="544068" lvl="1" indent="-342900">
              <a:buFont typeface="Wingdings" panose="05000000000000000000" pitchFamily="2" charset="2"/>
              <a:buChar char="§"/>
            </a:pPr>
            <a:r>
              <a:rPr lang="en-US" dirty="0"/>
              <a:t>Sending and receiving money</a:t>
            </a:r>
          </a:p>
          <a:p>
            <a:pPr marL="544068" lvl="1" indent="-342900">
              <a:buFont typeface="Wingdings" panose="05000000000000000000" pitchFamily="2" charset="2"/>
              <a:buChar char="§"/>
            </a:pPr>
            <a:r>
              <a:rPr lang="en-US" dirty="0"/>
              <a:t>Investing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15" y="2320470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Virtual Banks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Lower fees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Better interest rates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Convenience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Accessibility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Efficiency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Start-up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Difficulty depositing cash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Fewer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Learning curve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8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Additional Online &amp; Mobile Financial Services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Smartphone Applications: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Money Transfer apps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Venmo</a:t>
            </a:r>
            <a:r>
              <a:rPr lang="en-US" dirty="0"/>
              <a:t>, </a:t>
            </a:r>
            <a:r>
              <a:rPr lang="en-US" dirty="0" err="1"/>
              <a:t>CashApp</a:t>
            </a:r>
            <a:r>
              <a:rPr lang="en-US" dirty="0"/>
              <a:t>, </a:t>
            </a:r>
            <a:r>
              <a:rPr lang="en-US" dirty="0" err="1"/>
              <a:t>Paypal</a:t>
            </a:r>
            <a:r>
              <a:rPr lang="en-US" dirty="0"/>
              <a:t>, </a:t>
            </a:r>
            <a:r>
              <a:rPr lang="en-US" dirty="0" err="1"/>
              <a:t>Zelle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Investment apps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RobinHood</a:t>
            </a:r>
            <a:r>
              <a:rPr lang="en-US" dirty="0"/>
              <a:t>, Acorns, </a:t>
            </a:r>
            <a:r>
              <a:rPr lang="en-US" dirty="0" err="1"/>
              <a:t>E*Trade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Budgeting apps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Mint, </a:t>
            </a:r>
            <a:r>
              <a:rPr lang="en-US" dirty="0" err="1"/>
              <a:t>PocketGuard</a:t>
            </a:r>
            <a:r>
              <a:rPr lang="en-US" dirty="0"/>
              <a:t>, </a:t>
            </a:r>
            <a:r>
              <a:rPr lang="en-US" dirty="0" err="1"/>
              <a:t>TrueBill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Automatic Bill Pay: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agree to let a company take money out of your account each month to pay your bill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Convenient and the best way to ensure you pay your bills 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Make sure: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There are no fees attached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have enough money in your account to cover the payment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Direct Deposit &amp; SSI Payments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79" y="1845734"/>
            <a:ext cx="5995499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Direct Deposit/ACH Payments:</a:t>
            </a:r>
          </a:p>
          <a:p>
            <a:pPr marL="0" indent="0">
              <a:buNone/>
            </a:pPr>
            <a:r>
              <a:rPr lang="en-US" dirty="0"/>
              <a:t>Your employer can deposit your paycheck directly into your bank account, instead of writing you a check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All you need to do is provide your account number and bank’s routing number</a:t>
            </a:r>
          </a:p>
          <a:p>
            <a:pPr marL="0">
              <a:buNone/>
            </a:pPr>
            <a:r>
              <a:rPr lang="en-US" b="1" dirty="0"/>
              <a:t>Social Security Payments:</a:t>
            </a:r>
          </a:p>
          <a:p>
            <a:pPr marL="0">
              <a:buNone/>
            </a:pPr>
            <a:r>
              <a:rPr lang="en-US" dirty="0"/>
              <a:t>You can also receive Social Security payments using direct deposit or the Direct Express debit card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5" y="23280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Money Safety Part 3: Safely Banking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564"/>
            <a:ext cx="10058400" cy="3680529"/>
          </a:xfrm>
        </p:spPr>
        <p:txBody>
          <a:bodyPr/>
          <a:lstStyle/>
          <a:p>
            <a:r>
              <a:rPr lang="en-US" b="1" dirty="0"/>
              <a:t>Tips for safe banking over the Internet: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Read key information on the bank’s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Make sure you are on the bank’s official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Make sure the bank is insured under the FDIC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69" y="2328055"/>
            <a:ext cx="3942816" cy="29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2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Money Safety Part 4: 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3441"/>
            <a:ext cx="1011520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Tips to avoid identity theft: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Protect your personal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your account transactions and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Practice phone and internet safety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immediate action: report and freeze your accounts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Additional money safety tips: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carry large amounts of cash on you or in your home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watchful of your surroundings and do not show money you have on hand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6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Are there any questions or comments about money safety?</a:t>
            </a:r>
          </a:p>
          <a:p>
            <a:r>
              <a:rPr lang="en-US" i="1" dirty="0"/>
              <a:t>Do you have any additional money safety tips or suggestions?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43" y="2683239"/>
            <a:ext cx="4609968" cy="34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198309" cy="40648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Thank you all for your participation!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questions?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Homework: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Choose one more money saving idea and commit to it for the week. Keep track of which ideas are going well and which are not.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Continue using your budget for the next week and revise it if needed.</a:t>
            </a:r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5" y="23280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Debit, ATMs, Online Banking &amp; Money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5</a:t>
            </a:r>
          </a:p>
          <a:p>
            <a:r>
              <a:rPr lang="en-US" dirty="0"/>
              <a:t>pg. 80 in student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27AFA-B731-4AF1-B605-9D073306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A96C-B03B-4EBC-AE7D-5DDC7DD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Welcome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25226" cy="4180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Updates &amp; Sharing: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did the money saving homework go?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are your budgets going?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What bank fees did you find?</a:t>
            </a:r>
          </a:p>
          <a:p>
            <a:pPr marL="0" indent="0">
              <a:buNone/>
            </a:pPr>
            <a:r>
              <a:rPr lang="en-US" b="1" dirty="0"/>
              <a:t>Today’s Agenda: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about debit cards -- how they work, common questions, and how to prevent debit card fraud. 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about ATMs and ATM Safety.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about online banks, their pros and cons, and mobile banking options. 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about direct deposit, Social Security payment options, and online bill payments.</a:t>
            </a:r>
          </a:p>
          <a:p>
            <a:pPr marL="749808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about money safety tips, how to protect yourself from identity fraud, and what to do if your identity or banking information has been stolen.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Community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4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37362"/>
            <a:ext cx="7198309" cy="4131732"/>
          </a:xfrm>
        </p:spPr>
        <p:txBody>
          <a:bodyPr anchor="ctr">
            <a:normAutofit/>
          </a:bodyPr>
          <a:lstStyle/>
          <a:p>
            <a:endParaRPr lang="en-US" sz="1800" i="1" dirty="0"/>
          </a:p>
          <a:p>
            <a:r>
              <a:rPr lang="en-US" sz="1800" i="1" dirty="0"/>
              <a:t>Upon conclusion of Workshop 5, participants will: </a:t>
            </a:r>
            <a:endParaRPr lang="en-US" sz="1800" dirty="0"/>
          </a:p>
          <a:p>
            <a:pPr marL="749808" lvl="1" indent="-457200" fontAlgn="base">
              <a:buFont typeface="+mj-lt"/>
              <a:buAutoNum type="arabicPeriod"/>
            </a:pPr>
            <a:r>
              <a:rPr lang="en-US" dirty="0"/>
              <a:t>Understand how debit cards work and how to safely use them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dirty="0"/>
              <a:t>Know how to use an ATM and know basic safety tips/how to recognize potentially dangerous situations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dirty="0"/>
              <a:t>Have an understanding of online banking and available online options, Direct Deposit, and how to utilize online tools and services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dirty="0"/>
              <a:t>Have an understanding of mobile banking apps and mobile money transfer apps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dirty="0"/>
              <a:t>Know how to utilize online and automatic bill paying</a:t>
            </a:r>
          </a:p>
          <a:p>
            <a:pPr marL="749808" lvl="1" indent="-457200" fontAlgn="base">
              <a:buFont typeface="+mj-lt"/>
              <a:buAutoNum type="arabicPeriod"/>
            </a:pPr>
            <a:r>
              <a:rPr lang="en-US" dirty="0"/>
              <a:t>Know key money safety tips and tips to minimize the risk of identity theft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5B77-E7CD-496D-95D3-845E6311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382B7-F710-4AD3-B180-BC0E18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36" y="23280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Debit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5456"/>
            <a:ext cx="10235285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do debit cards work?</a:t>
            </a:r>
          </a:p>
          <a:p>
            <a:pPr marL="0" indent="0">
              <a:buNone/>
            </a:pPr>
            <a:r>
              <a:rPr lang="en-US" dirty="0"/>
              <a:t>Debit cards run through scanners at stores that enable your financial institution to 1) verify electronically that the funds are available and 2) approve the transaction. </a:t>
            </a:r>
          </a:p>
          <a:p>
            <a:pPr marL="0" indent="0">
              <a:buNone/>
            </a:pPr>
            <a:r>
              <a:rPr lang="en-US" dirty="0"/>
              <a:t>Debit cards also can be used at ATMs and stores to withdraw cash from your account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FAQs about debit cards: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costs and fees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Rewards and incentives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28" y="3382158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Money Safety Part 1: Debit Card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Tips to avoid the risk of debit card fraud: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Memorize your PIN instead of writing it down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Never give out your PIN and other banking information over the Internet unless you initiated the contact or you can verify the person is who they say they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Don’t share your debit card PIN, security code, and other account information with friends or relatives, including friends made over the 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When pumping gas or making purchases, always stand so no one can see you enter your PIN on the keypad.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careful when using your debit card for online shopping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Check your bank statements periodically for any discrepancies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to Use an ATM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09798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Insert or swipe your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Enter your PIN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Accept charges (if the ATM is unaffiliated with your bank)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a transaction: Withdrawal or Deposit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Request or decline a receipt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Remove your card and your money (if you made a withdrawal)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23" y="2328055"/>
            <a:ext cx="4001599" cy="30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Activity: ATM Safety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1" y="1998482"/>
            <a:ext cx="7411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attempting to use an ATM in a dark or secluded place.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one person is using the ATM, another person shows up and begins peering over their shoulder.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person who is about to use the ATM pulls out a piece of paper to read their PIN.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one person is using the ATM, another person is persistent in offering to help.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as one person is about to use the ATM, they notice it looks different than it should.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making a cash withdrawal ($200-$300), the person counts the cash in front of another nearby stranger.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44" y="2505348"/>
            <a:ext cx="3658612" cy="27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139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024B73"/>
      </a:dk2>
      <a:lt2>
        <a:srgbClr val="9DC541"/>
      </a:lt2>
      <a:accent1>
        <a:srgbClr val="564191"/>
      </a:accent1>
      <a:accent2>
        <a:srgbClr val="9DC54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1308</Words>
  <Application>Microsoft Office PowerPoint</Application>
  <PresentationFormat>Widescreen</PresentationFormat>
  <Paragraphs>174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Bebas Neue</vt:lpstr>
      <vt:lpstr>Calibri</vt:lpstr>
      <vt:lpstr>Cambria</vt:lpstr>
      <vt:lpstr>Courier New</vt:lpstr>
      <vt:lpstr>Wingdings</vt:lpstr>
      <vt:lpstr>Retrospect</vt:lpstr>
      <vt:lpstr>PowerPoint Presentation</vt:lpstr>
      <vt:lpstr>Debit, ATMs, Online Banking &amp; Money Safety</vt:lpstr>
      <vt:lpstr>Welcome Back!</vt:lpstr>
      <vt:lpstr>Community Agreement</vt:lpstr>
      <vt:lpstr>Learning Objectives</vt:lpstr>
      <vt:lpstr>Debit Cards</vt:lpstr>
      <vt:lpstr>Money Safety Part 1: Debit Card Fraud</vt:lpstr>
      <vt:lpstr>How to Use an ATM</vt:lpstr>
      <vt:lpstr>Activity: ATM Safety</vt:lpstr>
      <vt:lpstr>Money Safety Part 2: ATM Safety Tips</vt:lpstr>
      <vt:lpstr>Online Banking</vt:lpstr>
      <vt:lpstr>Virtual Banks</vt:lpstr>
      <vt:lpstr>Additional Online &amp; Mobile Financial Services</vt:lpstr>
      <vt:lpstr>Direct Deposit &amp; SSI Payments</vt:lpstr>
      <vt:lpstr>Money Safety Part 3: Safely Banking Online</vt:lpstr>
      <vt:lpstr>Money Safety Part 4: Identity Theft</vt:lpstr>
      <vt:lpstr>Discussion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MHAOLADMIN</dc:creator>
  <cp:lastModifiedBy>ADMIN-DEV</cp:lastModifiedBy>
  <cp:revision>62</cp:revision>
  <cp:lastPrinted>2021-06-08T15:54:08Z</cp:lastPrinted>
  <dcterms:created xsi:type="dcterms:W3CDTF">2021-11-09T00:18:20Z</dcterms:created>
  <dcterms:modified xsi:type="dcterms:W3CDTF">2022-09-02T00:02:01Z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