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67" r:id="rId3"/>
    <p:sldId id="347" r:id="rId4"/>
    <p:sldId id="364" r:id="rId5"/>
    <p:sldId id="268" r:id="rId6"/>
    <p:sldId id="355" r:id="rId7"/>
    <p:sldId id="361" r:id="rId8"/>
    <p:sldId id="356" r:id="rId9"/>
    <p:sldId id="357" r:id="rId10"/>
    <p:sldId id="362" r:id="rId11"/>
    <p:sldId id="358" r:id="rId12"/>
    <p:sldId id="359" r:id="rId13"/>
    <p:sldId id="360" r:id="rId14"/>
    <p:sldId id="363" r:id="rId15"/>
    <p:sldId id="365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54" r:id="rId28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968" autoAdjust="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/>
            </a:lvl1pPr>
          </a:lstStyle>
          <a:p>
            <a:fld id="{FAB6D6AE-30FC-4100-AE85-917914331324}" type="datetimeFigureOut">
              <a:rPr lang="en-US" smtClean="0">
                <a:latin typeface="Arial" panose="020B0604020202020204" pitchFamily="34" charset="0"/>
              </a:rPr>
              <a:t>9/1/2022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/>
            </a:lvl1pPr>
          </a:lstStyle>
          <a:p>
            <a:fld id="{238E1816-A8AF-473F-A483-F720F86C762F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7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465D94D-DDB9-424D-BBD7-FE4B0C076C68}" type="datetimeFigureOut">
              <a:rPr lang="en-US" smtClean="0"/>
              <a:pPr/>
              <a:t>9/1/2022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600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9DBAED6-00C9-4AA9-B48A-B25E040B3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0B837-E153-4BB9-92EA-8DF8E0116A6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6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Bebas Neue" panose="020B0606020202050201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EF0070-BF60-4084-91F5-F2DBA605A0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Mental Health &amp; Addiction Association of Oregon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Cambria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9B10FD0-5A8D-4A49-A0DA-914526E84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1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B176-62EC-4564-912D-1523682AF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1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2C571B-5C17-4174-AE0A-2FC581D05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Bebas Neue" panose="020B0606020202050201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36610E-3E20-49B9-A57C-3B1F50837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7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B2248C-F6B6-4CEA-8FCC-85D750B07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E70D95-6414-4286-A8EC-F75FB5AF9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7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9A85-6FE2-4B5B-B4CA-87CA0F50BE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146DA5-4CA7-44B1-8E8F-1DD5B4E6D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Mental Health &amp; Addiction Association of Oregon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7D529-EA99-4B2A-AA84-2AEA382FB1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48BECC-6BA7-4689-B614-EF09A67A9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637052"/>
                </a:solidFill>
              </a:rPr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D4C485-E621-4037-BCCE-53FA28E14780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0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r>
              <a:rPr lang="en-US">
                <a:solidFill>
                  <a:prstClr val="white">
                    <a:shade val="50000"/>
                  </a:prstClr>
                </a:solidFill>
              </a:rPr>
              <a:t>Mental Health &amp; Addiction Association of Oregon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fld id="{226D727D-7041-5744-9EBC-B0245723305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9E22D04-25C8-4550-8D92-4E0C92036FE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savJrK9Ng" TargetMode="External"/><Relationship Id="rId2" Type="http://schemas.openxmlformats.org/officeDocument/2006/relationships/hyperlink" Target="https://www.youtube.com/watch?v=Aw2Wn7Wmp7c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02747" y="2548346"/>
            <a:ext cx="10113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>
                <a:latin typeface="Bebas Neue" panose="020B0606020202050201"/>
              </a:rPr>
              <a:t>Welcome Back to</a:t>
            </a:r>
          </a:p>
          <a:p>
            <a:pPr algn="ctr"/>
            <a:r>
              <a:rPr lang="en-US" sz="6000" b="1" cap="all" dirty="0">
                <a:solidFill>
                  <a:schemeClr val="accent1"/>
                </a:solidFill>
                <a:latin typeface="Bebas Neue" panose="020B0606020202050201"/>
              </a:rPr>
              <a:t>Money Basics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130" y="4607256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peer-led, person-directed, and strengths-based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empowerment training for individuals who experience mental health and/or addiction challenges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AD81A3A-D78A-432F-8B4E-8C6E62EF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319102-84B2-4694-AA50-6E55C5C8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30" y="2428427"/>
            <a:ext cx="4455995" cy="33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Checking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5781193" cy="4023360"/>
          </a:xfrm>
        </p:spPr>
        <p:txBody>
          <a:bodyPr/>
          <a:lstStyle/>
          <a:p>
            <a:r>
              <a:rPr lang="en-US" dirty="0"/>
              <a:t>Different types of checking accounts: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Basic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Free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Interest-bearing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Joint-checking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Express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Lifeline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Senior/student checking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Money market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30" y="2428842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2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How to Read a Check</a:t>
            </a:r>
          </a:p>
        </p:txBody>
      </p:sp>
      <p:pic>
        <p:nvPicPr>
          <p:cNvPr id="1026" name="Picture 2" descr="http://checkwriter.net/blank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54" y="2263227"/>
            <a:ext cx="5873842" cy="26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3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46" y="1465177"/>
            <a:ext cx="6265684" cy="4699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How to Write a Check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3259" y="3318382"/>
            <a:ext cx="19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a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8875" y="3650229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an amount (in words)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3617" y="294905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a 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6156" y="3389522"/>
            <a:ext cx="256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Choose an amount (numbers)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4060" y="4314907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a memo (reason)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8590" y="431490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 your check!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How to Balance a Checkbook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 dirty="0"/>
              <a:t>What you will need: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Your most recent bank statement and/or cancelled checks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A checkbook balancing form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Your checkbook register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A calculator and pencil</a:t>
            </a:r>
          </a:p>
          <a:p>
            <a:r>
              <a:rPr lang="en-US" b="1" dirty="0"/>
              <a:t>Step 1</a:t>
            </a:r>
            <a:r>
              <a:rPr lang="en-US" dirty="0"/>
              <a:t>: Reconcile Your Checks. </a:t>
            </a:r>
          </a:p>
          <a:p>
            <a:r>
              <a:rPr lang="en-US" b="1" dirty="0"/>
              <a:t>Step 2: </a:t>
            </a:r>
            <a:r>
              <a:rPr lang="en-US" dirty="0"/>
              <a:t>Reconcile Your Deposits. </a:t>
            </a:r>
          </a:p>
          <a:p>
            <a:r>
              <a:rPr lang="en-US" b="1" dirty="0"/>
              <a:t>Step 3: </a:t>
            </a:r>
            <a:r>
              <a:rPr lang="en-US" dirty="0"/>
              <a:t>Reconcile Your ATM Withdrawals &amp; Debit Card Purchases</a:t>
            </a:r>
          </a:p>
          <a:p>
            <a:r>
              <a:rPr lang="en-US" b="1" dirty="0"/>
              <a:t>Step 4</a:t>
            </a:r>
            <a:r>
              <a:rPr lang="en-US" dirty="0"/>
              <a:t>: Record Interest Earned &amp; Bank Fees.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Step 5</a:t>
            </a:r>
            <a:r>
              <a:rPr lang="en-US" dirty="0"/>
              <a:t>: List Outstanding Checks.</a:t>
            </a:r>
          </a:p>
          <a:p>
            <a:r>
              <a:rPr lang="en-US" b="1" dirty="0"/>
              <a:t>Step 6: </a:t>
            </a:r>
            <a:r>
              <a:rPr lang="en-US" dirty="0"/>
              <a:t>List Outstanding Deposits. </a:t>
            </a:r>
          </a:p>
          <a:p>
            <a:r>
              <a:rPr lang="en-US" b="1" dirty="0"/>
              <a:t>Step 7: </a:t>
            </a:r>
            <a:r>
              <a:rPr lang="en-US" dirty="0"/>
              <a:t>Record Your Bank's Ending Balance.</a:t>
            </a:r>
          </a:p>
          <a:p>
            <a:r>
              <a:rPr lang="en-US" b="1" dirty="0"/>
              <a:t>Step 8: </a:t>
            </a:r>
            <a:r>
              <a:rPr lang="en-US" dirty="0"/>
              <a:t>Enter Outstanding Deposits.</a:t>
            </a:r>
          </a:p>
          <a:p>
            <a:r>
              <a:rPr lang="en-US" b="1" dirty="0"/>
              <a:t>Step 9: </a:t>
            </a:r>
            <a:r>
              <a:rPr lang="en-US" dirty="0"/>
              <a:t>Enter Outstanding Checks.</a:t>
            </a:r>
          </a:p>
          <a:p>
            <a:r>
              <a:rPr lang="en-US" b="1" dirty="0"/>
              <a:t>Step 10: </a:t>
            </a:r>
            <a:r>
              <a:rPr lang="en-US" dirty="0"/>
              <a:t>Calculate Your Balance. </a:t>
            </a:r>
          </a:p>
          <a:p>
            <a:endParaRPr lang="en-US" dirty="0"/>
          </a:p>
          <a:p>
            <a:r>
              <a:rPr lang="en-US" sz="1400" u="sng" dirty="0">
                <a:hlinkClick r:id="rId2"/>
              </a:rPr>
              <a:t>https://www.youtube.com/watch?v=Aw2Wn7Wmp7c</a:t>
            </a:r>
            <a:r>
              <a:rPr lang="en-US" sz="1400" dirty="0"/>
              <a:t> </a:t>
            </a:r>
          </a:p>
          <a:p>
            <a:r>
              <a:rPr lang="en-US" sz="1400" u="sng" dirty="0">
                <a:hlinkClick r:id="rId3"/>
              </a:rPr>
              <a:t>https://www.youtube.com/watch?v=vXsavJrK9Ng</a:t>
            </a:r>
            <a:r>
              <a:rPr lang="en-US" sz="1400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Check Writing &amp; Budgeting Game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79" y="1993692"/>
            <a:ext cx="10058401" cy="3875402"/>
          </a:xfrm>
        </p:spPr>
        <p:txBody>
          <a:bodyPr>
            <a:normAutofit/>
          </a:bodyPr>
          <a:lstStyle/>
          <a:p>
            <a:r>
              <a:rPr lang="en-US" b="1" dirty="0"/>
              <a:t>CONGRATULATIONS!</a:t>
            </a:r>
            <a:r>
              <a:rPr lang="en-US" dirty="0"/>
              <a:t> </a:t>
            </a:r>
          </a:p>
          <a:p>
            <a:r>
              <a:rPr lang="en-US" dirty="0"/>
              <a:t>You have just started a new job and your income is now exactly $3,000.00 per month after taxes. You have deposited your first paycheck of $3,000.00 into your checking account. With that money, you will need to choose three things to get you started:</a:t>
            </a:r>
          </a:p>
          <a:p>
            <a:pPr marL="749808" lvl="1" indent="-457200" fontAlgn="base">
              <a:buFont typeface="+mj-lt"/>
              <a:buAutoNum type="arabicPeriod"/>
            </a:pPr>
            <a:r>
              <a:rPr lang="en-US" b="1" dirty="0"/>
              <a:t>Home</a:t>
            </a:r>
            <a:r>
              <a:rPr lang="en-US" dirty="0"/>
              <a:t>: A place to live</a:t>
            </a:r>
          </a:p>
          <a:p>
            <a:pPr marL="749808" lvl="1" indent="-457200" fontAlgn="base">
              <a:buFont typeface="+mj-lt"/>
              <a:buAutoNum type="arabicPeriod"/>
            </a:pPr>
            <a:r>
              <a:rPr lang="en-US" b="1" dirty="0"/>
              <a:t>Transportation</a:t>
            </a:r>
            <a:r>
              <a:rPr lang="en-US" dirty="0"/>
              <a:t>: How you will get around, and to and from your job</a:t>
            </a:r>
          </a:p>
          <a:p>
            <a:pPr marL="749808" lvl="1" indent="-457200" fontAlgn="base">
              <a:buFont typeface="+mj-lt"/>
              <a:buAutoNum type="arabicPeriod"/>
            </a:pPr>
            <a:r>
              <a:rPr lang="en-US" b="1" dirty="0"/>
              <a:t>Wellness</a:t>
            </a:r>
            <a:r>
              <a:rPr lang="en-US" dirty="0"/>
              <a:t>: Something that you feel will help you to feel happy and well.</a:t>
            </a:r>
          </a:p>
          <a:p>
            <a:r>
              <a:rPr lang="en-US" dirty="0"/>
              <a:t>As you make your choices, you will need to write checks and balance your “checkbook” as you go along. </a:t>
            </a:r>
            <a:br>
              <a:rPr lang="en-US" dirty="0"/>
            </a:b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4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Checkbook Template: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49433"/>
              </p:ext>
            </p:extLst>
          </p:nvPr>
        </p:nvGraphicFramePr>
        <p:xfrm>
          <a:off x="2150075" y="2051224"/>
          <a:ext cx="8118390" cy="3583457"/>
        </p:xfrm>
        <a:graphic>
          <a:graphicData uri="http://schemas.openxmlformats.org/drawingml/2006/table">
            <a:tbl>
              <a:tblPr/>
              <a:tblGrid>
                <a:gridCol w="103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353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OR CODE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DATE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TRANSACTION DESCRIPTION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PAYMENT FEE, WITHDRAWAL 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DEPOSIT, CREDIT 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80"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480"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480"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80"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922487" y="0"/>
            <a:ext cx="195217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1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 </a:t>
            </a:r>
            <a:r>
              <a:rPr lang="en-US" dirty="0"/>
              <a:t>Pay your bills using practice checks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Step 2: </a:t>
            </a:r>
            <a:r>
              <a:rPr lang="en-US" dirty="0"/>
              <a:t>Go shopping for home, transportation, and wellness. Choose an option and write a check.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786302"/>
              </p:ext>
            </p:extLst>
          </p:nvPr>
        </p:nvGraphicFramePr>
        <p:xfrm>
          <a:off x="2631057" y="2438243"/>
          <a:ext cx="6714005" cy="20851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2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8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check payable to: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Amount: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&amp; Cold Power Company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$57.93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hannels Cable Company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$65.34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Deserve Some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Company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$60.00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6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Housing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28052"/>
            <a:ext cx="4858677" cy="354104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1: </a:t>
            </a:r>
          </a:p>
          <a:p>
            <a:r>
              <a:rPr lang="en-US" dirty="0"/>
              <a:t>Bedroom in a shared house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Rent: $450/month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Inexpensive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Must share common space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Friendly Living Company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328052"/>
            <a:ext cx="4937760" cy="354104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2:</a:t>
            </a:r>
          </a:p>
          <a:p>
            <a:r>
              <a:rPr lang="en-US" dirty="0"/>
              <a:t>Shared two-bedroom apartment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Rent: $700/month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Less expensive than living alone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Must share common space with another person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Standard Property Company</a:t>
            </a:r>
          </a:p>
          <a:p>
            <a:pPr marL="201168" lvl="1" indent="0">
              <a:buNone/>
            </a:pP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4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Housing Options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28052"/>
            <a:ext cx="4937760" cy="354104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3:</a:t>
            </a:r>
          </a:p>
          <a:p>
            <a:r>
              <a:rPr lang="en-US" dirty="0"/>
              <a:t>Studio apartment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Rent: $850/month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Close to downtown and work, walkable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More expensive, not a lot of space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Dollhouse properties</a:t>
            </a:r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328052"/>
            <a:ext cx="4937760" cy="354104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4:</a:t>
            </a:r>
          </a:p>
          <a:p>
            <a:r>
              <a:rPr lang="en-US" dirty="0"/>
              <a:t>One-bedroom apartment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Rent: $1100/month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More personal space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More expensive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American Property Management</a:t>
            </a:r>
          </a:p>
          <a:p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6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Housing Options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28052"/>
            <a:ext cx="4937760" cy="354104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5:</a:t>
            </a:r>
          </a:p>
          <a:p>
            <a:r>
              <a:rPr lang="en-US" dirty="0"/>
              <a:t>Small home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Mortgage: $1150/month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Over time, you will own the home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Needs some repairs and updates; put all savings into down payment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Happy Homes Mortgage Company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328052"/>
            <a:ext cx="4937760" cy="354104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6:</a:t>
            </a:r>
          </a:p>
          <a:p>
            <a:r>
              <a:rPr lang="en-US" dirty="0"/>
              <a:t>Large suburban home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Mortgage: $1800/month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Plenty of living space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Long commute to work; put all savings into down payment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Megabank Home Loans</a:t>
            </a:r>
          </a:p>
          <a:p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8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Banking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Workshop 4</a:t>
            </a:r>
          </a:p>
          <a:p>
            <a:r>
              <a:rPr lang="en-US" dirty="0"/>
              <a:t>pg. 59 in student guide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27AFA-B731-4AF1-B605-9D073306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5A96C-B03B-4EBC-AE7D-5DDC7DD0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25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Transportation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28052"/>
            <a:ext cx="4937760" cy="354104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1:</a:t>
            </a:r>
          </a:p>
          <a:p>
            <a:r>
              <a:rPr lang="en-US" dirty="0"/>
              <a:t>Bus pass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$95/month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Inexpensive; better for the environment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Commute takes longer; limits where you can go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City Transportation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328052"/>
            <a:ext cx="4937760" cy="354104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2: </a:t>
            </a:r>
          </a:p>
          <a:p>
            <a:r>
              <a:rPr lang="en-US" dirty="0"/>
              <a:t>Basic used car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$1,800 one-time payment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Inexpensive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Con: Needs repairs and maintenance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Happy Auto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70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Transportation Options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28052"/>
            <a:ext cx="4937760" cy="354104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3:</a:t>
            </a:r>
          </a:p>
          <a:p>
            <a:r>
              <a:rPr lang="en-US" dirty="0"/>
              <a:t>Basic new car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$280/month five-year loan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Reliable transportation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More expensive, regular payments you need to make each month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Sam’s New Cars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328052"/>
            <a:ext cx="4937760" cy="354104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4:</a:t>
            </a:r>
          </a:p>
          <a:p>
            <a:r>
              <a:rPr lang="en-US" dirty="0"/>
              <a:t>Leased luxury car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$650/month three-year lease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Luxurious car you’ve always dreamed of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Very expensive; long-term loan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Fast &amp; Fun Auto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1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Wellness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28052"/>
            <a:ext cx="4937760" cy="354104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1:</a:t>
            </a:r>
          </a:p>
          <a:p>
            <a:r>
              <a:rPr lang="en-US" dirty="0"/>
              <a:t>Community Fair Outing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$20 entrance fee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Inexpensive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Crowded with long 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Community Events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328052"/>
            <a:ext cx="4937760" cy="354104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2: </a:t>
            </a:r>
          </a:p>
          <a:p>
            <a:r>
              <a:rPr lang="en-US" dirty="0"/>
              <a:t>Day at the Spa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$125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Relaxing and rejuvenating; self-care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Expensive for one 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Dreamscape Spa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Wellness Options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28054"/>
            <a:ext cx="4937760" cy="354104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3:</a:t>
            </a:r>
          </a:p>
          <a:p>
            <a:r>
              <a:rPr lang="en-US" dirty="0"/>
              <a:t>Adopt a dog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$400 adoption fee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Provides unconditional love and companionship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Ongoing cost for food and care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County Animal Shelter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328054"/>
            <a:ext cx="4937760" cy="3541042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4: </a:t>
            </a:r>
          </a:p>
          <a:p>
            <a:r>
              <a:rPr lang="en-US" dirty="0"/>
              <a:t>New Gaming Station &amp; Games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$460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Provides at-home entertainment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Initial cost is expensive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Super Electronics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2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Wellness Options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28052"/>
            <a:ext cx="4937760" cy="354104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 5:</a:t>
            </a:r>
          </a:p>
          <a:p>
            <a:r>
              <a:rPr lang="en-US" dirty="0"/>
              <a:t>60’ High Definition Television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$800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Provides at-home entertainment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Initial cost is quite expensive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E-Mart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328052"/>
            <a:ext cx="4937760" cy="354104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Option 6: </a:t>
            </a:r>
          </a:p>
          <a:p>
            <a:pPr marL="0" indent="0">
              <a:buNone/>
            </a:pPr>
            <a:r>
              <a:rPr lang="en-US" dirty="0"/>
              <a:t>One Week All-Inclusive Resort Vacation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$1600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Pros: Very luxurious and relaxing vacation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Cons: Very expensive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to: Serene Vacations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40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Make Your </a:t>
            </a:r>
            <a:r>
              <a:rPr lang="en-US" dirty="0">
                <a:solidFill>
                  <a:schemeClr val="accent1"/>
                </a:solidFill>
              </a:rPr>
              <a:t>Purchases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3: </a:t>
            </a:r>
            <a:r>
              <a:rPr lang="en-US" dirty="0"/>
              <a:t>Write 3 checks – one for housing, one for transportation, and one for wellness.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85" y="2028589"/>
            <a:ext cx="5322903" cy="39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16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Collect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How many points did you collect for each item?</a:t>
            </a:r>
          </a:p>
          <a:p>
            <a:r>
              <a:rPr lang="en-US" i="1" dirty="0"/>
              <a:t>Did you notice the correlation between your expense choices and the amount of points you were able to collect?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84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45616"/>
            <a:ext cx="7292577" cy="382347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Thank you all for your participation!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there any questions?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Homework: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Choose one more money saving idea and commit to it for the week. Keep track of which ideas are going well and which are not.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Continue using your budget for the next week and revise it if needed.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Research any fees charged at your bank or a bank you are interested in.</a:t>
            </a:r>
          </a:p>
          <a:p>
            <a:pPr marL="749808" lvl="1" indent="-457200">
              <a:buFont typeface="+mj-lt"/>
              <a:buAutoNum type="alphaLcPeriod"/>
            </a:pPr>
            <a:endParaRPr lang="en-US" dirty="0"/>
          </a:p>
          <a:p>
            <a:pPr marL="749808" lvl="1" indent="-457200">
              <a:buFont typeface="+mj-lt"/>
              <a:buAutoNum type="alphaLcPeriod"/>
            </a:pPr>
            <a:endParaRPr lang="en-US" dirty="0"/>
          </a:p>
          <a:p>
            <a:pPr marL="749808" lvl="1" indent="-457200">
              <a:buFont typeface="+mj-lt"/>
              <a:buAutoNum type="alphaLcPeriod"/>
            </a:pPr>
            <a:endParaRPr lang="en-US" dirty="0"/>
          </a:p>
          <a:p>
            <a:pPr marL="749808" lvl="1" indent="-45720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15" y="2328055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Welcome Back!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Updates &amp; Sharing:</a:t>
            </a:r>
            <a:endParaRPr lang="en-US" dirty="0"/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How did the money saving homework go?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What community resource did you find?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How are your budgets going?</a:t>
            </a:r>
          </a:p>
          <a:p>
            <a:pPr marL="0" indent="0">
              <a:buNone/>
            </a:pPr>
            <a:r>
              <a:rPr lang="en-US" b="1" dirty="0"/>
              <a:t>Today’s Agenda: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common banking terms and the different types of financial institutions.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common banking fees and how to avoid them.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How to open a bank account.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How to remedy a poor banking history.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the different types of checking accounts.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How to read and write a check.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How to balance a checkbook and why it’s important.</a:t>
            </a:r>
          </a:p>
          <a:p>
            <a:pPr marL="749808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2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Community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2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55845"/>
            <a:ext cx="7923890" cy="4694829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endParaRPr lang="en-US" sz="2400" i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i="1" dirty="0"/>
              <a:t>Upon conclusion of Workshop 4, participants will: </a:t>
            </a:r>
            <a:endParaRPr lang="en-US" sz="2400" dirty="0"/>
          </a:p>
          <a:p>
            <a:pPr marL="749808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/>
              <a:t>Have learned at least three new banking terms and their meanings</a:t>
            </a:r>
          </a:p>
          <a:p>
            <a:pPr marL="749808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/>
              <a:t>Understand the differences and pros and cons between different types of financial institutions</a:t>
            </a:r>
          </a:p>
          <a:p>
            <a:pPr marL="749808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/>
              <a:t>Understand the most common banking fees and identify practical ways to minimize or avoid them</a:t>
            </a:r>
          </a:p>
          <a:p>
            <a:pPr marL="749808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/>
              <a:t>Understand the steps to opening a checking account</a:t>
            </a:r>
          </a:p>
          <a:p>
            <a:pPr marL="749808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/>
              <a:t>Identify steps to remedy poor banking histories</a:t>
            </a:r>
          </a:p>
          <a:p>
            <a:pPr marL="749808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/>
              <a:t>Understand the differences and pros/cons to different types of checking accounts</a:t>
            </a:r>
          </a:p>
          <a:p>
            <a:pPr marL="749808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/>
              <a:t>Understand how to read and write checks</a:t>
            </a:r>
          </a:p>
          <a:p>
            <a:pPr marL="749808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/>
              <a:t>Understand how to balance a checkbook and the importance of doing so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95B77-E7CD-496D-95D3-845E6311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382B7-F710-4AD3-B180-BC0E18DC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41" y="2310571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8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Banking Terms &amp; Financial Institutions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58241" y="1942313"/>
            <a:ext cx="4937760" cy="3512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55845" y="2389812"/>
            <a:ext cx="4418236" cy="38774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Annual Percentage Rate (APR)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Finance Charge	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Check Hold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Interest				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Debit Card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Interest Rate			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Delinquency	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Overdraft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Federal Deposit Insurance Corporation (FDIC)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Service Charge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543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Types of Financial institutions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737444" y="2420015"/>
            <a:ext cx="4418236" cy="32867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Commercial banks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Savings and loans associations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Credit unions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Internet Banks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2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Common Banking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Monthly maintenance/service fee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ATM fees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Overdraft fees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Insufficient funds fees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Stop payment fees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Early withdrawal fees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Early closing fees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Low balance checking account fees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Excessive transaction fees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95" y="2173573"/>
            <a:ext cx="4576590" cy="34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1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7 Steps to Opening a Bank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706588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Choose an institution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their website or a branch of the bank or credit union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Pick the product you want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 your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Agree to terms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Print, sign, and mail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Congratulate yourself!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33" y="2328055"/>
            <a:ext cx="3873471" cy="29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1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What to do if You Have a Poor Banking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How might a person end up with poor banking history?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Cashing bad checks (or bouncing checks)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Making late payments on a loan or mortgage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Defaulting on a loan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Having a bank foreclose on a mortgage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Accruing overdraft fees (and not paying them off)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Failing to pay bank fees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Options:</a:t>
            </a:r>
          </a:p>
          <a:p>
            <a:pPr marL="0" lvl="0" indent="0">
              <a:buNone/>
            </a:pPr>
            <a:r>
              <a:rPr lang="en-US" dirty="0"/>
              <a:t>1. Try to remedy the situation.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Obtain copies of your credit and Chex Systems reports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 off debts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Open a savings account</a:t>
            </a:r>
          </a:p>
          <a:p>
            <a:pPr marL="0">
              <a:buNone/>
            </a:pPr>
            <a:r>
              <a:rPr lang="en-US" dirty="0"/>
              <a:t>2. Open a “second-chance” checking account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Limited services but can help you rebuild your banking history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Bank and credit union options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46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024B73"/>
      </a:dk2>
      <a:lt2>
        <a:srgbClr val="9DC541"/>
      </a:lt2>
      <a:accent1>
        <a:srgbClr val="564191"/>
      </a:accent1>
      <a:accent2>
        <a:srgbClr val="9DC541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1768</Words>
  <Application>Microsoft Office PowerPoint</Application>
  <PresentationFormat>Widescreen</PresentationFormat>
  <Paragraphs>366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Bebas Neue</vt:lpstr>
      <vt:lpstr>Calibri</vt:lpstr>
      <vt:lpstr>Cambria</vt:lpstr>
      <vt:lpstr>Courier New</vt:lpstr>
      <vt:lpstr>Times New Roman</vt:lpstr>
      <vt:lpstr>Wingdings</vt:lpstr>
      <vt:lpstr>Retrospect</vt:lpstr>
      <vt:lpstr>PowerPoint Presentation</vt:lpstr>
      <vt:lpstr>Banking Basics</vt:lpstr>
      <vt:lpstr>Welcome Back!</vt:lpstr>
      <vt:lpstr>Community Agreement</vt:lpstr>
      <vt:lpstr>Learning Objectives</vt:lpstr>
      <vt:lpstr>Banking Terms &amp; Financial Institutions</vt:lpstr>
      <vt:lpstr>Common Banking Fees</vt:lpstr>
      <vt:lpstr>The 7 Steps to Opening a Bank Account</vt:lpstr>
      <vt:lpstr>What to do if You Have a Poor Banking History</vt:lpstr>
      <vt:lpstr>Checking Accounts</vt:lpstr>
      <vt:lpstr>How to Read a Check</vt:lpstr>
      <vt:lpstr>How to Write a Check</vt:lpstr>
      <vt:lpstr>How to Balance a Checkbook</vt:lpstr>
      <vt:lpstr>Check Writing &amp; Budgeting Game</vt:lpstr>
      <vt:lpstr>Checkbook Template:</vt:lpstr>
      <vt:lpstr>Instructions</vt:lpstr>
      <vt:lpstr>Housing Options</vt:lpstr>
      <vt:lpstr>Housing Options (continued)</vt:lpstr>
      <vt:lpstr>Housing Options (continued)</vt:lpstr>
      <vt:lpstr>Transportation Options</vt:lpstr>
      <vt:lpstr>Transportation Options (continued)</vt:lpstr>
      <vt:lpstr>Wellness Options</vt:lpstr>
      <vt:lpstr>Wellness Options (Continued)</vt:lpstr>
      <vt:lpstr>Wellness Options (continued)</vt:lpstr>
      <vt:lpstr>Make Your Purchases</vt:lpstr>
      <vt:lpstr>Collect points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MHAOLADMIN</dc:creator>
  <cp:lastModifiedBy>ADMIN-DEV</cp:lastModifiedBy>
  <cp:revision>67</cp:revision>
  <cp:lastPrinted>2021-06-08T15:54:08Z</cp:lastPrinted>
  <dcterms:created xsi:type="dcterms:W3CDTF">2021-11-09T00:18:20Z</dcterms:created>
  <dcterms:modified xsi:type="dcterms:W3CDTF">2022-09-01T23:46:36Z</dcterms:modified>
</cp:coreProperties>
</file>