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7" r:id="rId2"/>
    <p:sldId id="267" r:id="rId3"/>
    <p:sldId id="356" r:id="rId4"/>
    <p:sldId id="360" r:id="rId5"/>
    <p:sldId id="386" r:id="rId6"/>
    <p:sldId id="383" r:id="rId7"/>
    <p:sldId id="369" r:id="rId8"/>
    <p:sldId id="384" r:id="rId9"/>
    <p:sldId id="354" r:id="rId10"/>
  </p:sldIdLst>
  <p:sldSz cx="12192000" cy="6858000"/>
  <p:notesSz cx="9388475" cy="7102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2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88968" autoAdjust="0"/>
  </p:normalViewPr>
  <p:slideViewPr>
    <p:cSldViewPr snapToGrid="0">
      <p:cViewPr varScale="1">
        <p:scale>
          <a:sx n="67" d="100"/>
          <a:sy n="67" d="100"/>
        </p:scale>
        <p:origin x="31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3330" tIns="46665" rIns="93330" bIns="46665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3330" tIns="46665" rIns="93330" bIns="46665" rtlCol="0"/>
          <a:lstStyle>
            <a:lvl1pPr algn="r">
              <a:defRPr sz="1200"/>
            </a:lvl1pPr>
          </a:lstStyle>
          <a:p>
            <a:fld id="{FAB6D6AE-30FC-4100-AE85-917914331324}" type="datetimeFigureOut">
              <a:rPr lang="en-US" smtClean="0">
                <a:latin typeface="Arial" panose="020B0604020202020204" pitchFamily="34" charset="0"/>
              </a:rPr>
              <a:t>9/2/2022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746121"/>
            <a:ext cx="4068339" cy="356356"/>
          </a:xfrm>
          <a:prstGeom prst="rect">
            <a:avLst/>
          </a:prstGeom>
        </p:spPr>
        <p:txBody>
          <a:bodyPr vert="horz" lIns="93330" tIns="46665" rIns="93330" bIns="46665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17964" y="6746121"/>
            <a:ext cx="4068339" cy="356356"/>
          </a:xfrm>
          <a:prstGeom prst="rect">
            <a:avLst/>
          </a:prstGeom>
        </p:spPr>
        <p:txBody>
          <a:bodyPr vert="horz" lIns="93330" tIns="46665" rIns="93330" bIns="46665" rtlCol="0" anchor="b"/>
          <a:lstStyle>
            <a:lvl1pPr algn="r">
              <a:defRPr sz="1200"/>
            </a:lvl1pPr>
          </a:lstStyle>
          <a:p>
            <a:fld id="{238E1816-A8AF-473F-A483-F720F86C762F}" type="slidenum">
              <a:rPr lang="en-US" smtClean="0">
                <a:latin typeface="Arial" panose="020B0604020202020204" pitchFamily="34" charset="0"/>
              </a:rPr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3760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68339" cy="356357"/>
          </a:xfrm>
          <a:prstGeom prst="rect">
            <a:avLst/>
          </a:prstGeom>
        </p:spPr>
        <p:txBody>
          <a:bodyPr vert="horz" lIns="93330" tIns="46665" rIns="93330" bIns="46665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17964" y="0"/>
            <a:ext cx="4068339" cy="356357"/>
          </a:xfrm>
          <a:prstGeom prst="rect">
            <a:avLst/>
          </a:prstGeom>
        </p:spPr>
        <p:txBody>
          <a:bodyPr vert="horz" lIns="93330" tIns="46665" rIns="93330" bIns="46665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465D94D-DDB9-424D-BBD7-FE4B0C076C68}" type="datetimeFigureOut">
              <a:rPr lang="en-US" smtClean="0"/>
              <a:pPr/>
              <a:t>9/2/2022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3813" y="887413"/>
            <a:ext cx="4260850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30" tIns="46665" rIns="93330" bIns="466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8848" y="3418067"/>
            <a:ext cx="7510780" cy="2796600"/>
          </a:xfrm>
          <a:prstGeom prst="rect">
            <a:avLst/>
          </a:prstGeom>
        </p:spPr>
        <p:txBody>
          <a:bodyPr vert="horz" lIns="93330" tIns="46665" rIns="93330" bIns="46665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46121"/>
            <a:ext cx="4068339" cy="356356"/>
          </a:xfrm>
          <a:prstGeom prst="rect">
            <a:avLst/>
          </a:prstGeom>
        </p:spPr>
        <p:txBody>
          <a:bodyPr vert="horz" lIns="93330" tIns="46665" rIns="93330" bIns="46665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17964" y="6746121"/>
            <a:ext cx="4068339" cy="356356"/>
          </a:xfrm>
          <a:prstGeom prst="rect">
            <a:avLst/>
          </a:prstGeom>
        </p:spPr>
        <p:txBody>
          <a:bodyPr vert="horz" lIns="93330" tIns="46665" rIns="93330" bIns="46665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B9DBAED6-00C9-4AA9-B48A-B25E040B34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69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70B837-E153-4BB9-92EA-8DF8E0116A69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68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Bebas Neue" panose="020B0606020202050201" pitchFamily="34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8EF0070-BF60-4084-91F5-F2DBA605A0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163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fld id="{020967AA-9D44-4669-AEB4-52F13D01C03B}" type="datetime1">
              <a:rPr lang="en-US" smtClean="0"/>
              <a:pPr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34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14780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fld id="{3E1B65B7-F1D6-4A89-9AD4-265AC539CB78}" type="datetime1">
              <a:rPr lang="en-US" smtClean="0"/>
              <a:pPr/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195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0684" cy="114141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B1456-E395-42F1-89D1-14E7C5C8B996}" type="datetime1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Mental Health &amp; Addiction Association of Oregon</a:t>
            </a:r>
            <a:endParaRPr lang="en-US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>
                <a:latin typeface="Cambria" pitchFamily="18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59B10FD0-5A8D-4A49-A0DA-914526E84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916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B5284-A665-49A0-8346-FFCE931BC140}" type="datetime1">
              <a:rPr lang="en-US" smtClean="0"/>
              <a:pPr>
                <a:defRPr/>
              </a:pPr>
              <a:t>9/2/2022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8B176-62EC-4564-912D-1523682AF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184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9/2/2022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3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52C571B-5C17-4174-AE0A-2FC581D050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237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Bebas Neue" panose="020B0606020202050201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A36610E-3E20-49B9-A57C-3B1F508379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070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7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Mental Health &amp; Addiction Association of Oregon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3A319E-DD88-4A6E-B82B-2D9A6BA0984A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CAB2248C-F6B6-4CEA-8FCC-85D750B076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343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CE70D95-6414-4286-A8EC-F75FB5AF92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057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Mental Health &amp; Addiction Association of Oregon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79A85-6FE2-4B5B-B4CA-87CA0F50BE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A146DA5-4CA7-44B1-8E8F-1DD5B4E6D6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825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7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7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Mental Health &amp; Addiction Association of Oregon</a:t>
            </a:r>
            <a:endParaRPr lang="en-US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A7D529-EA99-4B2A-AA84-2AEA382FB19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9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B48BECC-6BA7-4689-B614-EF09A67A90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791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50" y="731520"/>
            <a:ext cx="6679191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3" y="6459787"/>
            <a:ext cx="2618511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1E42ADAE-0294-4E91-A6CC-44A140020EE1}" type="datetime1">
              <a:rPr lang="en-US" smtClean="0"/>
              <a:pPr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7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>
                <a:solidFill>
                  <a:srgbClr val="637052"/>
                </a:solidFill>
              </a:rPr>
              <a:t>Mental Health &amp; Addiction Association of Oregon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CD4C485-E621-4037-BCCE-53FA28E14780}" type="slidenum">
              <a:rPr lang="en-US" smtClean="0">
                <a:solidFill>
                  <a:srgbClr val="637052"/>
                </a:solidFill>
              </a:rPr>
              <a:pPr/>
              <a:t>‹#›</a:t>
            </a:fld>
            <a:endParaRPr lang="en-US">
              <a:solidFill>
                <a:srgbClr val="63705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09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7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2" y="6459787"/>
            <a:ext cx="2472271" cy="365125"/>
          </a:xfrm>
          <a:prstGeom prst="rect">
            <a:avLst/>
          </a:prstGeom>
        </p:spPr>
        <p:txBody>
          <a:bodyPr/>
          <a:lstStyle/>
          <a:p>
            <a:fld id="{15387FD9-2AA3-4CEB-BA25-56AC5B949BE0}" type="datetime1">
              <a:rPr lang="en-US" smtClean="0"/>
              <a:pPr/>
              <a:t>9/2/2022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Mental Health &amp; Addiction Association of Oregon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4C485-E621-4037-BCCE-53FA28E1478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702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6334316"/>
            <a:ext cx="12192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5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6" y="6459787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 defTabSz="457200"/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60" y="6459787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 defTabSz="457200"/>
            <a:fld id="{226D727D-7041-5744-9EBC-B0245723305A}" type="slidenum">
              <a:rPr lang="en-US" smtClean="0">
                <a:solidFill>
                  <a:prstClr val="white">
                    <a:shade val="50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white">
                  <a:shade val="50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89E22D04-25C8-4550-8D92-4E0C92036FEC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108" y="6503408"/>
            <a:ext cx="1180309" cy="271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24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  <p:sldLayoutId id="2147483674" r:id="rId13"/>
    <p:sldLayoutId id="2147483675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Bebas Neue" panose="020B0606020202050201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817396" y="2476000"/>
            <a:ext cx="1011375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cap="all" dirty="0">
                <a:latin typeface="Bebas Neue" panose="020B0606020202050201"/>
              </a:rPr>
              <a:t>Welcome Back to </a:t>
            </a:r>
          </a:p>
          <a:p>
            <a:pPr algn="ctr"/>
            <a:r>
              <a:rPr lang="en-US" sz="6000" b="1" cap="all" dirty="0">
                <a:solidFill>
                  <a:schemeClr val="accent1"/>
                </a:solidFill>
                <a:latin typeface="Bebas Neue" panose="020B0606020202050201"/>
              </a:rPr>
              <a:t>Money Basics</a:t>
            </a:r>
            <a:endParaRPr lang="en-US" sz="6000" b="1" dirty="0">
              <a:solidFill>
                <a:schemeClr val="accent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5130" y="464269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peer-led, person-directed, and strengths-based</a:t>
            </a:r>
          </a:p>
          <a:p>
            <a:pPr algn="ct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financial empowerment training for individuals who experience mental health and/or addiction challenges</a:t>
            </a: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9AD81A3A-D78A-432F-8B4E-8C6E62EF6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6" y="6459787"/>
            <a:ext cx="4822804" cy="365125"/>
          </a:xfrm>
        </p:spPr>
        <p:txBody>
          <a:bodyPr/>
          <a:lstStyle/>
          <a:p>
            <a:r>
              <a:rPr lang="en-US" dirty="0"/>
              <a:t>Mental Health &amp; Addiction Association of Oregon</a:t>
            </a: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76319102-84B2-4694-AA50-6E55C5C84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60" y="6459787"/>
            <a:ext cx="1312025" cy="365125"/>
          </a:xfrm>
        </p:spPr>
        <p:txBody>
          <a:bodyPr/>
          <a:lstStyle/>
          <a:p>
            <a:fld id="{FCD4C485-E621-4037-BCCE-53FA28E14780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89A2F2-E1AD-45B2-8B40-C5486152FB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3130" y="2428427"/>
            <a:ext cx="4455995" cy="3341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9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8387" y="768379"/>
            <a:ext cx="10526582" cy="3566160"/>
          </a:xfrm>
        </p:spPr>
        <p:txBody>
          <a:bodyPr/>
          <a:lstStyle/>
          <a:p>
            <a:r>
              <a:rPr lang="en-US" b="1" dirty="0"/>
              <a:t>Course Graduation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Workshop 11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E27AFA-B731-4AF1-B605-9D0733062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86186" y="6459787"/>
            <a:ext cx="4822804" cy="365125"/>
          </a:xfrm>
        </p:spPr>
        <p:txBody>
          <a:bodyPr/>
          <a:lstStyle/>
          <a:p>
            <a:r>
              <a:rPr lang="en-US" dirty="0"/>
              <a:t>Mental Health &amp; Addiction Association of Oregon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85A96C-B03B-4EBC-AE7D-5DDC7DD0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60" y="6459787"/>
            <a:ext cx="1312025" cy="365125"/>
          </a:xfrm>
        </p:spPr>
        <p:txBody>
          <a:bodyPr/>
          <a:lstStyle/>
          <a:p>
            <a:fld id="{FCD4C485-E621-4037-BCCE-53FA28E1478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625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Welcome Back!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605" y="1845734"/>
            <a:ext cx="7809470" cy="42214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Congratulations on finishing MHAAO’s </a:t>
            </a:r>
            <a:r>
              <a:rPr lang="en-US" b="1" dirty="0">
                <a:solidFill>
                  <a:schemeClr val="tx2"/>
                </a:solidFill>
              </a:rPr>
              <a:t>Money Basics!</a:t>
            </a:r>
          </a:p>
          <a:p>
            <a:pPr marL="0" indent="0">
              <a:buNone/>
            </a:pPr>
            <a:r>
              <a:rPr lang="en-US" dirty="0"/>
              <a:t>You should feel proud of yourself for your commitment to this course and for all the hard work you put in.</a:t>
            </a:r>
          </a:p>
          <a:p>
            <a:pPr marL="0" indent="0">
              <a:buNone/>
            </a:pPr>
            <a:r>
              <a:rPr lang="en-US" b="1" dirty="0"/>
              <a:t>Thank you </a:t>
            </a:r>
            <a:r>
              <a:rPr lang="en-US" dirty="0"/>
              <a:t>for your dedication, your participation, your kindness to and support of one another, and for your thoughtful questions and comments.</a:t>
            </a:r>
          </a:p>
          <a:p>
            <a:pPr marL="0" indent="0">
              <a:buNone/>
            </a:pPr>
            <a:r>
              <a:rPr lang="en-US" b="1" dirty="0"/>
              <a:t>Updates &amp; Sharing:</a:t>
            </a:r>
            <a:endParaRPr lang="en-US" dirty="0"/>
          </a:p>
          <a:p>
            <a:pPr marL="635508" lvl="1" indent="-342900">
              <a:buFont typeface="+mj-lt"/>
              <a:buAutoNum type="arabicPeriod"/>
            </a:pPr>
            <a:r>
              <a:rPr lang="en-US" dirty="0"/>
              <a:t>How did the money saving homework go?</a:t>
            </a:r>
          </a:p>
          <a:p>
            <a:pPr marL="635508" lvl="1" indent="-342900">
              <a:buFont typeface="+mj-lt"/>
              <a:buAutoNum type="arabicPeriod"/>
            </a:pPr>
            <a:r>
              <a:rPr lang="en-US" dirty="0"/>
              <a:t>How are your budgets going?</a:t>
            </a:r>
          </a:p>
          <a:p>
            <a:pPr marL="635508" lvl="1" indent="-342900">
              <a:buFont typeface="+mj-lt"/>
              <a:buAutoNum type="arabicPeriod"/>
            </a:pPr>
            <a:r>
              <a:rPr lang="en-US" dirty="0"/>
              <a:t>How are your savings plans going?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48452B-E453-451D-91E0-C186328141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3168" y="3210025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2089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Course Reflections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011680"/>
            <a:ext cx="9480104" cy="38574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Please fill out these forms so we can improve future Money Basics classes: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Post-Class Questionnaire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Class Evaluation Form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br>
              <a:rPr lang="en-US" dirty="0"/>
            </a:b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3374EC7-A074-4726-BEF9-3FBEA29DCE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718" y="2651938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31042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Thoughts &amp; Beliefs about Money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Going back to Module 1, what thoughts and beliefs about money did you come into this course with?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Have any of these thoughts, beliefs or emotions changed?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Looking back on what you wrote for how you would </a:t>
            </a:r>
            <a:r>
              <a:rPr lang="en-US" i="1" dirty="0"/>
              <a:t>like</a:t>
            </a:r>
            <a:r>
              <a:rPr lang="en-US" dirty="0"/>
              <a:t> to feel about money, do you feel any of these emotions today after finishing this financial empowerment course?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A8D1884-20F0-4562-82E2-C4803B437E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238" y="3394710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5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Course Goals &amp; Individual 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New knowledge &amp; skills: </a:t>
            </a:r>
            <a:r>
              <a:rPr lang="en-US" dirty="0"/>
              <a:t>Participants will leave the course with increased knowledge and improved skills relating to money and finances.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Confidence: </a:t>
            </a:r>
            <a:r>
              <a:rPr lang="en-US" dirty="0"/>
              <a:t>Participants will have greater confidence handling their finances.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Financial goals &amp; a plan to achieve them: </a:t>
            </a:r>
            <a:r>
              <a:rPr lang="en-US" dirty="0"/>
              <a:t>Participants will have healthy financial goals and habits and will be able to question and reflect on their current financial situation so they can strategize ways to improve it.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Reduced financial stress</a:t>
            </a:r>
            <a:r>
              <a:rPr lang="en-US" b="1" dirty="0"/>
              <a:t>: </a:t>
            </a:r>
            <a:r>
              <a:rPr lang="en-US" dirty="0"/>
              <a:t>Participants’ feelings of shame or hopelessness around money and financial situations are reduced as they learn new information and skills in a safe environment.</a:t>
            </a:r>
          </a:p>
          <a:p>
            <a:pPr marL="0" indent="0">
              <a:buNone/>
            </a:pPr>
            <a:r>
              <a:rPr lang="en-US" i="1" dirty="0"/>
              <a:t>Do you feel you’ve achieved these course goals? What about your individual course goals from Module 1?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796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58579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is at least one thing you learned in this course you found valuable or helpful?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Is there anything you particularly liked or didn’t like that you would like to share?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6D1A9DB-D594-44DD-984A-7CB0231C0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2486" y="2786112"/>
            <a:ext cx="4609968" cy="3457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476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Q&amp;A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977390"/>
            <a:ext cx="10058401" cy="3891704"/>
          </a:xfrm>
        </p:spPr>
        <p:txBody>
          <a:bodyPr/>
          <a:lstStyle/>
          <a:p>
            <a:r>
              <a:rPr lang="en-US" dirty="0"/>
              <a:t>Any additional questions relating to what we covered in this course or other money and personal finance-related questions?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DAE973-5AD6-48C0-8633-005FB7647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8428" y="2726201"/>
            <a:ext cx="3809524" cy="2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5993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Wrap-Up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2114550"/>
            <a:ext cx="10058400" cy="38620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Thank you </a:t>
            </a:r>
            <a:r>
              <a:rPr lang="en-US" dirty="0"/>
              <a:t>for showing up for this course and attending each module and the graduation.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2"/>
                </a:solidFill>
              </a:rPr>
              <a:t>Congratulations</a:t>
            </a:r>
            <a:r>
              <a:rPr lang="en-US" b="1" dirty="0"/>
              <a:t> </a:t>
            </a:r>
            <a:r>
              <a:rPr lang="en-US" dirty="0"/>
              <a:t>on completing this course, learning and growing with your peers, and taking these positive steps towards financial resilience!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27A8D4A-6499-4048-98EF-A14CC64561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418" y="2976363"/>
            <a:ext cx="4000308" cy="3000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5701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1">
      <a:dk1>
        <a:srgbClr val="000000"/>
      </a:dk1>
      <a:lt1>
        <a:sysClr val="window" lastClr="FFFFFF"/>
      </a:lt1>
      <a:dk2>
        <a:srgbClr val="024B73"/>
      </a:dk2>
      <a:lt2>
        <a:srgbClr val="9DC541"/>
      </a:lt2>
      <a:accent1>
        <a:srgbClr val="564191"/>
      </a:accent1>
      <a:accent2>
        <a:srgbClr val="9DC541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854</TotalTime>
  <Words>440</Words>
  <Application>Microsoft Office PowerPoint</Application>
  <PresentationFormat>Widescreen</PresentationFormat>
  <Paragraphs>45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Bebas Neue</vt:lpstr>
      <vt:lpstr>Calibri</vt:lpstr>
      <vt:lpstr>Cambria</vt:lpstr>
      <vt:lpstr>Retrospect</vt:lpstr>
      <vt:lpstr>PowerPoint Presentation</vt:lpstr>
      <vt:lpstr>Course Graduation</vt:lpstr>
      <vt:lpstr>Welcome Back!</vt:lpstr>
      <vt:lpstr>Course Reflections</vt:lpstr>
      <vt:lpstr>Thoughts &amp; Beliefs about Money</vt:lpstr>
      <vt:lpstr>Course Goals &amp; Individual Goals</vt:lpstr>
      <vt:lpstr>Discussion</vt:lpstr>
      <vt:lpstr>Q&amp;A</vt:lpstr>
      <vt:lpstr>Wrap-Up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MHAOLADMIN</dc:creator>
  <cp:lastModifiedBy>ADMIN-DEV</cp:lastModifiedBy>
  <cp:revision>86</cp:revision>
  <cp:lastPrinted>2021-06-08T15:54:08Z</cp:lastPrinted>
  <dcterms:created xsi:type="dcterms:W3CDTF">2021-11-09T00:18:20Z</dcterms:created>
  <dcterms:modified xsi:type="dcterms:W3CDTF">2022-09-02T23:13:46Z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