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7" r:id="rId3"/>
    <p:sldId id="356" r:id="rId4"/>
    <p:sldId id="383" r:id="rId5"/>
    <p:sldId id="268" r:id="rId6"/>
    <p:sldId id="360" r:id="rId7"/>
    <p:sldId id="381" r:id="rId8"/>
    <p:sldId id="368" r:id="rId9"/>
    <p:sldId id="369" r:id="rId10"/>
    <p:sldId id="370" r:id="rId11"/>
    <p:sldId id="373" r:id="rId12"/>
    <p:sldId id="378" r:id="rId13"/>
    <p:sldId id="379" r:id="rId14"/>
    <p:sldId id="382" r:id="rId15"/>
    <p:sldId id="354" r:id="rId16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968" autoAdjust="0"/>
  </p:normalViewPr>
  <p:slideViewPr>
    <p:cSldViewPr snapToGrid="0">
      <p:cViewPr varScale="1">
        <p:scale>
          <a:sx n="67" d="100"/>
          <a:sy n="67" d="100"/>
        </p:scale>
        <p:origin x="4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/>
            </a:lvl1pPr>
          </a:lstStyle>
          <a:p>
            <a:fld id="{FAB6D6AE-30FC-4100-AE85-917914331324}" type="datetimeFigureOut">
              <a:rPr lang="en-US" smtClean="0">
                <a:latin typeface="Arial" panose="020B0604020202020204" pitchFamily="34" charset="0"/>
              </a:rPr>
              <a:t>9/2/2022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/>
            </a:lvl1pPr>
          </a:lstStyle>
          <a:p>
            <a:fld id="{238E1816-A8AF-473F-A483-F720F86C762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7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465D94D-DDB9-424D-BBD7-FE4B0C076C68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600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9DBAED6-00C9-4AA9-B48A-B25E040B3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0B837-E153-4BB9-92EA-8DF8E0116A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6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EF0070-BF60-4084-91F5-F2DBA605A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020967AA-9D44-4669-AEB4-52F13D01C03B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3E1B65B7-F1D6-4A89-9AD4-265AC539CB78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1456-E395-42F1-89D1-14E7C5C8B996}" type="datetime1">
              <a:rPr lang="en-US" smtClean="0"/>
              <a:pPr>
                <a:defRPr/>
              </a:pPr>
              <a:t>9/2/2022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Cambria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9B10FD0-5A8D-4A49-A0DA-914526E8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B5284-A665-49A0-8346-FFCE931BC140}" type="datetime1">
              <a:rPr lang="en-US" smtClean="0"/>
              <a:pPr>
                <a:defRPr/>
              </a:pPr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B176-62EC-4564-912D-1523682AF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1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2C571B-5C17-4174-AE0A-2FC581D05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36610E-3E20-49B9-A57C-3B1F50837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7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B2248C-F6B6-4CEA-8FCC-85D750B07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E70D95-6414-4286-A8EC-F75FB5AF9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9A85-6FE2-4B5B-B4CA-87CA0F50BE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146DA5-4CA7-44B1-8E8F-1DD5B4E6D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7D529-EA99-4B2A-AA84-2AEA382FB1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48BECC-6BA7-4689-B614-EF09A67A9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E42ADAE-0294-4E91-A6CC-44A140020EE1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637052"/>
                </a:solidFill>
              </a:rPr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4C485-E621-4037-BCCE-53FA28E14780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15387FD9-2AA3-4CEB-BA25-56AC5B949BE0}" type="datetime1">
              <a:rPr lang="en-US" smtClean="0"/>
              <a:pPr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fld id="{226D727D-7041-5744-9EBC-B0245723305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9E22D04-25C8-4550-8D92-4E0C92036FE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77516" y="2534402"/>
            <a:ext cx="10113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>
                <a:latin typeface="Bebas Neue" panose="020B0606020202050201"/>
              </a:rPr>
              <a:t>Welcome Back to </a:t>
            </a:r>
          </a:p>
          <a:p>
            <a:pPr algn="ctr"/>
            <a:r>
              <a:rPr lang="en-US" sz="6000" b="1" cap="all" dirty="0">
                <a:solidFill>
                  <a:schemeClr val="accent1"/>
                </a:solidFill>
                <a:latin typeface="Bebas Neue" panose="020B0606020202050201"/>
              </a:rPr>
              <a:t>Money Basics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130" y="460735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peer-led, person-directed, and strengths-based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empowerment training for individuals who experience mental health and/or addiction challenges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AD81A3A-D78A-432F-8B4E-8C6E62EF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319102-84B2-4694-AA50-6E55C5C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672FDA-4E85-4A77-817D-6FC41CBED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30" y="2428427"/>
            <a:ext cx="4455995" cy="33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Individual Development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01345"/>
            <a:ext cx="5977890" cy="3818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Special savings accounts that </a:t>
            </a:r>
            <a:r>
              <a:rPr lang="en-US" b="1" dirty="0"/>
              <a:t>match </a:t>
            </a:r>
            <a:r>
              <a:rPr lang="en-US" dirty="0"/>
              <a:t>the deposits of lower income people and families.</a:t>
            </a:r>
          </a:p>
          <a:p>
            <a:pPr marL="0" indent="0">
              <a:buNone/>
            </a:pPr>
            <a:r>
              <a:rPr lang="en-US" dirty="0"/>
              <a:t>In addition to earning match dollars, individuals learn about budgeting and saving and receive additional training before they purchase an asset. </a:t>
            </a:r>
          </a:p>
          <a:p>
            <a:pPr marL="0" indent="0">
              <a:buNone/>
            </a:pPr>
            <a:r>
              <a:rPr lang="en-US" dirty="0"/>
              <a:t>Savings go towards an asset-building purpose: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Education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Job training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Home purchase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Small business costs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6710A-D563-4594-A25D-B87C6B580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58" y="2263496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Saving Towards a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Revisit your Financial Dream/Goal and Life One Year From Now PDP worksheets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Think about one or two goals (achievable purchases you’ve been thinking about or hoping for) that require you to save money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4AD5F-E4B6-4111-B7B0-79295752F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11" y="2891790"/>
            <a:ext cx="4370069" cy="32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2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Money Saving Tips Revisited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Estimate the amount of money you are able to save each month using each of the money saving tips you’ve found useful the past few weeks.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18109"/>
              </p:ext>
            </p:extLst>
          </p:nvPr>
        </p:nvGraphicFramePr>
        <p:xfrm>
          <a:off x="2421924" y="2965623"/>
          <a:ext cx="7945395" cy="2450424"/>
        </p:xfrm>
        <a:graphic>
          <a:graphicData uri="http://schemas.openxmlformats.org/drawingml/2006/table">
            <a:tbl>
              <a:tblPr/>
              <a:tblGrid>
                <a:gridCol w="550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10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 Saving Tip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 Saved Each Month (estimated)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0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my SNAP card at the supermarket and farmers market.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$ 200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10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at home and making my own coffee instead of going out.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$ 100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0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Total: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3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can I expect to save after six months?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$ 1,800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10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can I expect to save in one year?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$ 3,600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83" marR="31983" marT="21322" marB="2132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18088" y="1846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5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How to Save Money on a Limited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Stick to your personalized, working budget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the money saving tips and the potential savings you identified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03807"/>
              </p:ext>
            </p:extLst>
          </p:nvPr>
        </p:nvGraphicFramePr>
        <p:xfrm>
          <a:off x="3748723" y="3255645"/>
          <a:ext cx="4754880" cy="2011680"/>
        </p:xfrm>
        <a:graphic>
          <a:graphicData uri="http://schemas.openxmlformats.org/drawingml/2006/table">
            <a:tbl>
              <a:tblPr/>
              <a:tblGrid>
                <a:gridCol w="2232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Goal: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 a bike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Timeline: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months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needed: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do I need to save each month?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48088" y="3255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Additional Saving Ideas: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2699" cy="4023360"/>
          </a:xfrm>
        </p:spPr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Make saving money feel like a reward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Save your change every day. Keep it in a jar or container in your home or car.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Put small amounts at a time into savings. It’s usually much easier to put aside two or three dollars than larger sums of money.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Once it is set aside, don’t think about it, except how it applies toward your goal(s).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Put any extra income you generate into savings. Now could be a great time to open a savings account if you haven’t already!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5E562-6FC5-4B2A-8E02-1F8299A32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38" y="2263496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9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366237" cy="41308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Thank you all for your participation today!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there any questions?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Homework (Optional!):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Choose one or more money saving ideas and commit to the idea(s). Keep track of which ideas are going well and which are not.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Commit to using your personalized budget for the next week.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Begin saving for your financial goal(s) by following your savings plan.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D1C54-3FDE-4166-8CDD-5CEF3A11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25" y="2362345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387" y="768379"/>
            <a:ext cx="10526582" cy="3566160"/>
          </a:xfrm>
        </p:spPr>
        <p:txBody>
          <a:bodyPr/>
          <a:lstStyle/>
          <a:p>
            <a:r>
              <a:rPr lang="en-US" b="1" dirty="0"/>
              <a:t>Savings Accounts &amp; Savings 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Workshop 10</a:t>
            </a:r>
          </a:p>
          <a:p>
            <a:r>
              <a:rPr lang="en-US" dirty="0"/>
              <a:t>pg. 170 in student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27AFA-B731-4AF1-B605-9D073306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5A96C-B03B-4EBC-AE7D-5DDC7DD0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Welcome Back!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14" y="1845734"/>
            <a:ext cx="10775091" cy="4221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Updates &amp; Sharing:</a:t>
            </a:r>
            <a:endParaRPr lang="en-US" dirty="0"/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How did the money saving homework go?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How are your budgets going?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/>
              <a:t>Did you identify any purchases or goals you’d like to start saving for?</a:t>
            </a:r>
          </a:p>
          <a:p>
            <a:pPr marL="0" indent="0">
              <a:buNone/>
            </a:pPr>
            <a:r>
              <a:rPr lang="en-US" b="1" dirty="0"/>
              <a:t>Today’s Agenda:</a:t>
            </a:r>
          </a:p>
          <a:p>
            <a:pPr marL="749808" lvl="1" indent="-457200">
              <a:buAutoNum type="arabicPeriod"/>
            </a:pPr>
            <a:r>
              <a:rPr lang="en-US" dirty="0"/>
              <a:t>Learn about savings accounts, how they are insured, how we can earn interest on our savings, and the different types available. </a:t>
            </a:r>
          </a:p>
          <a:p>
            <a:pPr marL="749808" lvl="1" indent="-457200">
              <a:buAutoNum type="arabicPeriod"/>
            </a:pPr>
            <a:r>
              <a:rPr lang="en-US" dirty="0"/>
              <a:t>Learn about the different types of retirement accounts available, and the time frame and investments associated with them.</a:t>
            </a:r>
          </a:p>
          <a:p>
            <a:pPr marL="749808" lvl="1" indent="-457200">
              <a:buAutoNum type="arabicPeriod"/>
            </a:pPr>
            <a:r>
              <a:rPr lang="en-US" dirty="0"/>
              <a:t>Learn about asset building, paying special attention to Individual Development accounts</a:t>
            </a:r>
          </a:p>
          <a:p>
            <a:pPr marL="749808" lvl="1" indent="-457200">
              <a:buAutoNum type="arabicPeriod"/>
            </a:pPr>
            <a:r>
              <a:rPr lang="en-US" dirty="0"/>
              <a:t>Estimate how much money we can save each month with our money saving ideas and create a plan to save money to one or two specific goals.</a:t>
            </a:r>
          </a:p>
        </p:txBody>
      </p:sp>
    </p:spTree>
    <p:extLst>
      <p:ext uri="{BB962C8B-B14F-4D97-AF65-F5344CB8AC3E}">
        <p14:creationId xmlns:p14="http://schemas.microsoft.com/office/powerpoint/2010/main" val="231208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Community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5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78764"/>
            <a:ext cx="7886082" cy="3720758"/>
          </a:xfrm>
        </p:spPr>
        <p:txBody>
          <a:bodyPr anchor="ctr">
            <a:normAutofit/>
          </a:bodyPr>
          <a:lstStyle/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r>
              <a:rPr lang="en-US" sz="1800" i="1" dirty="0"/>
              <a:t>Upon conclusion of Workshop 10, participants will: </a:t>
            </a:r>
            <a:endParaRPr lang="en-US" sz="1800" dirty="0"/>
          </a:p>
          <a:p>
            <a:pPr marL="635508" lvl="1" indent="-342900" fontAlgn="base">
              <a:buFont typeface="+mj-lt"/>
              <a:buAutoNum type="arabicPeriod"/>
            </a:pPr>
            <a:r>
              <a:rPr lang="en-US" dirty="0"/>
              <a:t>Know the most common types of savings accounts and what they each offer, including ABLE accounts</a:t>
            </a:r>
          </a:p>
          <a:p>
            <a:pPr marL="635508" lvl="1" indent="-342900" fontAlgn="base">
              <a:buFont typeface="+mj-lt"/>
              <a:buAutoNum type="arabicPeriod"/>
            </a:pPr>
            <a:r>
              <a:rPr lang="en-US" dirty="0"/>
              <a:t>Have a basic understanding of asset building, particularly Individual Development Accounts and how to access these resources in the community</a:t>
            </a:r>
          </a:p>
          <a:p>
            <a:pPr marL="635508" lvl="1" indent="-342900" fontAlgn="base">
              <a:buFont typeface="+mj-lt"/>
              <a:buAutoNum type="arabicPeriod"/>
            </a:pPr>
            <a:r>
              <a:rPr lang="en-US" dirty="0"/>
              <a:t>Know additional tips for saving money</a:t>
            </a:r>
          </a:p>
          <a:p>
            <a:pPr marL="635508" lvl="1" indent="-342900" fontAlgn="base">
              <a:buFont typeface="+mj-lt"/>
              <a:buAutoNum type="arabicPeriod"/>
            </a:pPr>
            <a:r>
              <a:rPr lang="en-US" dirty="0"/>
              <a:t>Have created a plan for saving toward a small goal.</a:t>
            </a:r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95B77-E7CD-496D-95D3-845E6311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382B7-F710-4AD3-B180-BC0E18D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F16DC6-A38B-415C-B110-0BE41A213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76" y="2477957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8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Savings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502125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common bank account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Money is safe and insured (FDIC)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Money will earn a small amount of interest each month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Low (or no) minimum balance </a:t>
            </a:r>
          </a:p>
          <a:p>
            <a:pPr marL="0" indent="0">
              <a:buNone/>
            </a:pPr>
            <a:r>
              <a:rPr lang="en-US" dirty="0"/>
              <a:t>Interest: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Money the bank pays you so that they can use your money to provide loans for other people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Compound interest: accumulated interest or “interest on interest”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39450-3CF5-4EEC-8E24-B5130FAF4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268" y="2160448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0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Different Types of Savings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Regular savings accounts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Greatest flexibility and freedom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Lower interest rates</a:t>
            </a:r>
          </a:p>
          <a:p>
            <a:pPr marL="0" indent="0">
              <a:buNone/>
            </a:pPr>
            <a:r>
              <a:rPr lang="en-US" b="1" dirty="0"/>
              <a:t>Certificates of Deposit (CD)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Higher interest rates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Early withdrawal fees</a:t>
            </a:r>
          </a:p>
          <a:p>
            <a:pPr marL="0" indent="0">
              <a:buNone/>
            </a:pPr>
            <a:r>
              <a:rPr lang="en-US" b="1" dirty="0"/>
              <a:t>Money market accounts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Higher interest rates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Higher maintaining balance, limited access to funds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ABLE accounts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Tax-exempt savings accounts for individuals with disabilities and their families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Make it possible for individuals with disabilities to save for the future without taking away their benefits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96E9D-8C2C-489C-AD9D-F596B16C9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96" y="3429000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1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Retirement Plans &amp;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Employer-provided Retirement Plans</a:t>
            </a:r>
          </a:p>
          <a:p>
            <a:pPr marL="544068" lvl="1" indent="-342900">
              <a:buFont typeface="+mj-lt"/>
              <a:buAutoNum type="alphaLcPeriod"/>
            </a:pPr>
            <a:r>
              <a:rPr lang="en-US" dirty="0"/>
              <a:t>401(k)</a:t>
            </a:r>
          </a:p>
          <a:p>
            <a:pPr marL="544068" lvl="1" indent="-342900">
              <a:buFont typeface="+mj-lt"/>
              <a:buAutoNum type="alphaLcPeriod"/>
            </a:pPr>
            <a:r>
              <a:rPr lang="en-US" dirty="0"/>
              <a:t>403(b)</a:t>
            </a:r>
          </a:p>
          <a:p>
            <a:pPr marL="544068" lvl="1" indent="-342900">
              <a:buFont typeface="+mj-lt"/>
              <a:buAutoNum type="alphaLcPeriod"/>
            </a:pPr>
            <a:r>
              <a:rPr lang="en-US" dirty="0"/>
              <a:t>Pensions</a:t>
            </a:r>
          </a:p>
          <a:p>
            <a:pPr marL="544068" lvl="1" indent="-342900">
              <a:buFont typeface="+mj-lt"/>
              <a:buAutoNum type="alphaLcPeriod"/>
            </a:pPr>
            <a:r>
              <a:rPr lang="en-US" dirty="0"/>
              <a:t>SEP IRA, SIMPLE IRA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Individual Retirement Arrangements (IRAs)</a:t>
            </a:r>
          </a:p>
          <a:p>
            <a:pPr marL="544068" lvl="1" indent="-342900">
              <a:buFont typeface="+mj-lt"/>
              <a:buAutoNum type="alphaLcPeriod"/>
            </a:pPr>
            <a:r>
              <a:rPr lang="en-US" dirty="0"/>
              <a:t>Traditional</a:t>
            </a:r>
          </a:p>
          <a:p>
            <a:pPr marL="544068" lvl="1" indent="-342900">
              <a:buFont typeface="+mj-lt"/>
              <a:buAutoNum type="alphaLcPeriod"/>
            </a:pPr>
            <a:r>
              <a:rPr lang="en-US" dirty="0"/>
              <a:t>Roth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Deferred Annuities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Types of Investments: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Stocks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Bonds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Mutual funds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Savings accounts/CDs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63247" y="44721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0EFF74-E89B-4A32-B124-0D518B3B4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Asset-Building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5857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way for individuals, families, and communities to gather a variety of resources and skills to help them move towards greater economic well-being.</a:t>
            </a:r>
          </a:p>
          <a:p>
            <a:pPr marL="0" indent="0">
              <a:buNone/>
            </a:pPr>
            <a:r>
              <a:rPr lang="en-US" dirty="0"/>
              <a:t>Asset building strategies: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Financial education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Savings accounts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Healthy management of credit and debit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Tax credits and assistance with filing taxes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Accessing federal and state resources</a:t>
            </a:r>
          </a:p>
          <a:p>
            <a:pPr lvl="1" fontAlgn="base">
              <a:buFont typeface="Wingdings" panose="05000000000000000000" pitchFamily="2" charset="2"/>
              <a:buChar char="§"/>
            </a:pPr>
            <a:r>
              <a:rPr lang="en-US" dirty="0"/>
              <a:t>Individual Development Accounts</a:t>
            </a:r>
          </a:p>
          <a:p>
            <a:pPr marL="0" indent="0" algn="ctr" fontAlgn="base">
              <a:buNone/>
            </a:pPr>
            <a:r>
              <a:rPr lang="en-US" i="1" dirty="0"/>
              <a:t>What we have been doing in this course!</a:t>
            </a:r>
          </a:p>
          <a:p>
            <a:pPr marL="201168" lvl="1" indent="0" fontAlgn="base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768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024B73"/>
      </a:dk2>
      <a:lt2>
        <a:srgbClr val="9DC541"/>
      </a:lt2>
      <a:accent1>
        <a:srgbClr val="564191"/>
      </a:accent1>
      <a:accent2>
        <a:srgbClr val="9DC541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929</Words>
  <Application>Microsoft Office PowerPoint</Application>
  <PresentationFormat>Widescreen</PresentationFormat>
  <Paragraphs>135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Bebas Neue</vt:lpstr>
      <vt:lpstr>Calibri</vt:lpstr>
      <vt:lpstr>Cambria</vt:lpstr>
      <vt:lpstr>Wingdings</vt:lpstr>
      <vt:lpstr>Retrospect</vt:lpstr>
      <vt:lpstr>PowerPoint Presentation</vt:lpstr>
      <vt:lpstr>Savings Accounts &amp; Savings Goals</vt:lpstr>
      <vt:lpstr>Welcome Back!</vt:lpstr>
      <vt:lpstr>Community Agreement</vt:lpstr>
      <vt:lpstr>Learning Objectives</vt:lpstr>
      <vt:lpstr>Savings Accounts</vt:lpstr>
      <vt:lpstr>Different Types of Savings Accounts</vt:lpstr>
      <vt:lpstr>Retirement Plans &amp; Investments</vt:lpstr>
      <vt:lpstr>Asset-Building</vt:lpstr>
      <vt:lpstr>Individual Development Accounts</vt:lpstr>
      <vt:lpstr>Saving Towards a Goal</vt:lpstr>
      <vt:lpstr>Money Saving Tips Revisited</vt:lpstr>
      <vt:lpstr>How to Save Money on a Limited Income</vt:lpstr>
      <vt:lpstr>Additional Saving Ideas: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MHAOLADMIN</dc:creator>
  <cp:lastModifiedBy>ADMIN-DEV</cp:lastModifiedBy>
  <cp:revision>85</cp:revision>
  <cp:lastPrinted>2021-06-08T15:54:08Z</cp:lastPrinted>
  <dcterms:created xsi:type="dcterms:W3CDTF">2021-11-09T00:18:20Z</dcterms:created>
  <dcterms:modified xsi:type="dcterms:W3CDTF">2022-09-02T23:14:20Z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