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7" r:id="rId3"/>
    <p:sldId id="356" r:id="rId4"/>
    <p:sldId id="368" r:id="rId5"/>
    <p:sldId id="268" r:id="rId6"/>
    <p:sldId id="360" r:id="rId7"/>
    <p:sldId id="369" r:id="rId8"/>
    <p:sldId id="370" r:id="rId9"/>
    <p:sldId id="367" r:id="rId10"/>
    <p:sldId id="361" r:id="rId11"/>
    <p:sldId id="365" r:id="rId12"/>
    <p:sldId id="364" r:id="rId13"/>
    <p:sldId id="366" r:id="rId14"/>
    <p:sldId id="359" r:id="rId15"/>
    <p:sldId id="354" r:id="rId16"/>
  </p:sldIdLst>
  <p:sldSz cx="12192000" cy="6858000"/>
  <p:notesSz cx="9388475" cy="7102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2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8968" autoAdjust="0"/>
  </p:normalViewPr>
  <p:slideViewPr>
    <p:cSldViewPr snapToGrid="0">
      <p:cViewPr varScale="1">
        <p:scale>
          <a:sx n="51" d="100"/>
          <a:sy n="51" d="100"/>
        </p:scale>
        <p:origin x="77" y="8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/>
            </a:lvl1pPr>
          </a:lstStyle>
          <a:p>
            <a:fld id="{FAB6D6AE-30FC-4100-AE85-917914331324}" type="datetimeFigureOut">
              <a:rPr lang="en-US" smtClean="0">
                <a:latin typeface="Arial" panose="020B0604020202020204" pitchFamily="34" charset="0"/>
              </a:rPr>
              <a:t>8/23/2022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/>
            </a:lvl1pPr>
          </a:lstStyle>
          <a:p>
            <a:fld id="{238E1816-A8AF-473F-A483-F720F86C762F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376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17964" y="0"/>
            <a:ext cx="4068339" cy="356357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465D94D-DDB9-424D-BBD7-FE4B0C076C68}" type="datetimeFigureOut">
              <a:rPr lang="en-US" smtClean="0"/>
              <a:pPr/>
              <a:t>8/23/2022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3813" y="887413"/>
            <a:ext cx="4260850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8848" y="3418067"/>
            <a:ext cx="7510780" cy="2796600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17964" y="6746121"/>
            <a:ext cx="4068339" cy="356356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B9DBAED6-00C9-4AA9-B48A-B25E040B34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96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70B837-E153-4BB9-92EA-8DF8E0116A6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6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E8EF0070-BF60-4084-91F5-F2DBA605A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6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93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14780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14779"/>
            <a:ext cx="7734300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19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0684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>
                <a:latin typeface="Cambria" pitchFamily="18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9B10FD0-5A8D-4A49-A0DA-914526E84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167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table</a:t>
            </a:r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8B176-62EC-4564-912D-1523682AF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1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37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552C571B-5C17-4174-AE0A-2FC581D05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3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Bebas Neue" panose="020B0606020202050201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EA36610E-3E20-49B9-A57C-3B1F508379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7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CAB2248C-F6B6-4CEA-8FCC-85D750B07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ACE70D95-6414-4286-A8EC-F75FB5AF92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Mental Health &amp; Addiction Association of Oregon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9A85-6FE2-4B5B-B4CA-87CA0F50BE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DA146DA5-4CA7-44B1-8E8F-1DD5B4E6D6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25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Mental Health &amp; Addiction Association of Oregon</a:t>
            </a:r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A7D529-EA99-4B2A-AA84-2AEA382FB1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DB48BECC-6BA7-4689-B614-EF09A67A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3" y="6459787"/>
            <a:ext cx="2618511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637052"/>
                </a:solidFill>
              </a:rPr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D4C485-E621-4037-BCCE-53FA28E14780}" type="slidenum">
              <a:rPr lang="en-US" smtClean="0">
                <a:solidFill>
                  <a:srgbClr val="637052"/>
                </a:solidFill>
              </a:rPr>
              <a:pPr/>
              <a:t>‹#›</a:t>
            </a:fld>
            <a:endParaRPr lang="en-US">
              <a:solidFill>
                <a:srgbClr val="6370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9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2" y="6459787"/>
            <a:ext cx="247227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Mental Health &amp; Addiction Association of Oregon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702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r>
              <a:rPr lang="en-US" smtClean="0">
                <a:solidFill>
                  <a:prstClr val="white">
                    <a:shade val="50000"/>
                  </a:prstClr>
                </a:solidFill>
              </a:rPr>
              <a:t>Mental Health &amp; Addiction Association of Oregon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pPr defTabSz="457200"/>
            <a:fld id="{226D727D-7041-5744-9EBC-B0245723305A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="" xmlns:a16="http://schemas.microsoft.com/office/drawing/2014/main" id="{89E22D04-25C8-4550-8D92-4E0C92036FE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108" y="6503408"/>
            <a:ext cx="1180309" cy="27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Bebas Neue" panose="020B0606020202050201" pitchFamily="34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002747" y="2452548"/>
            <a:ext cx="101137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cap="all" dirty="0" smtClean="0">
                <a:latin typeface="Bebas Neue" panose="020B0606020202050201"/>
              </a:rPr>
              <a:t>Welcome Back to </a:t>
            </a:r>
          </a:p>
          <a:p>
            <a:pPr algn="ctr"/>
            <a:r>
              <a:rPr lang="en-US" sz="6000" b="1" cap="all" dirty="0" smtClean="0">
                <a:solidFill>
                  <a:schemeClr val="accent1"/>
                </a:solidFill>
                <a:latin typeface="Bebas Neue" panose="020B0606020202050201"/>
              </a:rPr>
              <a:t>Money Basics</a:t>
            </a:r>
            <a:endParaRPr lang="en-US" sz="60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5130" y="4636492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peer-led, person-directed, and strengths-based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financial empowerment training for individuals who experience mental health and/or addiction challenges 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="" xmlns:a16="http://schemas.microsoft.com/office/drawing/2014/main" id="{9AD81A3A-D78A-432F-8B4E-8C6E62EF6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76319102-84B2-4694-AA50-6E55C5C8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185" y="2207596"/>
            <a:ext cx="4455995" cy="33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Steps to Create a Personalized Budget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Step 1: </a:t>
            </a:r>
            <a:r>
              <a:rPr lang="en-US" b="1" dirty="0" smtClean="0">
                <a:solidFill>
                  <a:schemeClr val="tx2"/>
                </a:solidFill>
              </a:rPr>
              <a:t>Income</a:t>
            </a:r>
          </a:p>
          <a:p>
            <a:r>
              <a:rPr lang="en-US" dirty="0" smtClean="0"/>
              <a:t>Gather every source of income you have coming in each month.</a:t>
            </a:r>
          </a:p>
          <a:p>
            <a:r>
              <a:rPr lang="en-US" dirty="0" smtClean="0"/>
              <a:t>For example: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906216"/>
              </p:ext>
            </p:extLst>
          </p:nvPr>
        </p:nvGraphicFramePr>
        <p:xfrm>
          <a:off x="3060095" y="3319739"/>
          <a:ext cx="5943600" cy="2339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/>
                <a:gridCol w="2971800"/>
              </a:tblGrid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Source: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Income: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Paycheck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SSI/SSDI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Yardwork for neighbor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</a:t>
                      </a:r>
                      <a:r>
                        <a:rPr lang="en-US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sitting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$ 2,250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3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Steps to Create a Personalized </a:t>
            </a:r>
            <a:r>
              <a:rPr lang="en-US" sz="4000" dirty="0" smtClean="0">
                <a:solidFill>
                  <a:schemeClr val="accent1"/>
                </a:solidFill>
              </a:rPr>
              <a:t>Budget (continued)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Step 2: </a:t>
            </a:r>
            <a:r>
              <a:rPr lang="en-US" b="1" dirty="0">
                <a:solidFill>
                  <a:schemeClr val="tx2"/>
                </a:solidFill>
              </a:rPr>
              <a:t>Regular expenses</a:t>
            </a:r>
          </a:p>
          <a:p>
            <a:r>
              <a:rPr lang="en-US" dirty="0"/>
              <a:t>Gather all of your regular expenses.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/>
              <a:t>Step 3: </a:t>
            </a:r>
            <a:r>
              <a:rPr lang="en-US" b="1" dirty="0">
                <a:solidFill>
                  <a:schemeClr val="tx2"/>
                </a:solidFill>
              </a:rPr>
              <a:t>Monthly expenses</a:t>
            </a:r>
          </a:p>
          <a:p>
            <a:r>
              <a:rPr lang="en-US" dirty="0"/>
              <a:t>Gather all </a:t>
            </a:r>
            <a:r>
              <a:rPr lang="en-US" dirty="0" smtClean="0"/>
              <a:t>of your </a:t>
            </a:r>
            <a:r>
              <a:rPr lang="en-US" dirty="0"/>
              <a:t>monthly </a:t>
            </a:r>
            <a:r>
              <a:rPr lang="en-US" dirty="0" smtClean="0"/>
              <a:t>expenses.</a:t>
            </a:r>
            <a:endParaRPr lang="en-US" dirty="0"/>
          </a:p>
          <a:p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182261"/>
              </p:ext>
            </p:extLst>
          </p:nvPr>
        </p:nvGraphicFramePr>
        <p:xfrm>
          <a:off x="1097280" y="2749974"/>
          <a:ext cx="4386648" cy="31191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9751"/>
                <a:gridCol w="2196897"/>
              </a:tblGrid>
              <a:tr h="51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Type: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Amount: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</a:tr>
              <a:tr h="51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rent payment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</a:tr>
              <a:tr h="51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Utilities</a:t>
                      </a:r>
                      <a:endParaRPr lang="en-US" sz="1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</a:tr>
              <a:tr h="51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loan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</a:tr>
              <a:tr h="51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Credit card loan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$ 50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</a:tr>
              <a:tr h="519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Total: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$ 950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446" marR="61446" marT="61446" marB="61446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958101"/>
              </p:ext>
            </p:extLst>
          </p:nvPr>
        </p:nvGraphicFramePr>
        <p:xfrm>
          <a:off x="6598508" y="2749973"/>
          <a:ext cx="4557172" cy="3119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16773"/>
                <a:gridCol w="2040399"/>
              </a:tblGrid>
              <a:tr h="389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Type: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Amount:</a:t>
                      </a:r>
                      <a:endParaRPr lang="en-US" sz="15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8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Groceries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8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Bus fare or gas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8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Prescription</a:t>
                      </a:r>
                      <a:r>
                        <a:rPr lang="en-US" sz="15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medicine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$ 50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8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 food and supplies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$ 20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8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Eating out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$ 75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8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Household goods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$ 100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899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5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$ 620</a:t>
                      </a:r>
                      <a:endParaRPr lang="en-US" sz="1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Mental Health &amp; Addiction Association of Oregon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564191"/>
                </a:solidFill>
              </a:rPr>
              <a:t>Steps to Create a Personalized Budget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5488871" cy="4023360"/>
          </a:xfrm>
        </p:spPr>
        <p:txBody>
          <a:bodyPr/>
          <a:lstStyle/>
          <a:p>
            <a:r>
              <a:rPr lang="en-US" b="1" dirty="0" smtClean="0"/>
              <a:t>Step 4: </a:t>
            </a:r>
            <a:r>
              <a:rPr lang="en-US" b="1" dirty="0" smtClean="0">
                <a:solidFill>
                  <a:schemeClr val="tx2"/>
                </a:solidFill>
              </a:rPr>
              <a:t>Needs vs. Wants</a:t>
            </a:r>
          </a:p>
          <a:p>
            <a:r>
              <a:rPr lang="en-US" dirty="0" smtClean="0"/>
              <a:t>Separate your list of expenses into needs and wants. Identify possible areas to cut.</a:t>
            </a:r>
          </a:p>
          <a:p>
            <a:r>
              <a:rPr lang="en-US" b="1" dirty="0" smtClean="0"/>
              <a:t>Step 5: </a:t>
            </a:r>
            <a:r>
              <a:rPr lang="en-US" b="1" dirty="0" smtClean="0">
                <a:solidFill>
                  <a:schemeClr val="tx2"/>
                </a:solidFill>
              </a:rPr>
              <a:t>Fill out your budget</a:t>
            </a:r>
          </a:p>
          <a:p>
            <a:r>
              <a:rPr lang="en-US" dirty="0" smtClean="0"/>
              <a:t>Enter your income and expenses into the budgeting worksheet in your Student Guide.</a:t>
            </a:r>
          </a:p>
          <a:p>
            <a:r>
              <a:rPr lang="en-US" dirty="0" smtClean="0"/>
              <a:t>See if you have any money left over after bills and other expenses are paid. If not, brainstorm areas to cut.</a:t>
            </a:r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096" y="2098624"/>
            <a:ext cx="4457075" cy="33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2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Resources for Saving Money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023672"/>
            <a:ext cx="4937760" cy="3845422"/>
          </a:xfrm>
        </p:spPr>
        <p:txBody>
          <a:bodyPr numCol="1"/>
          <a:lstStyle/>
          <a:p>
            <a:pPr marL="0" indent="0">
              <a:buNone/>
            </a:pPr>
            <a:r>
              <a:rPr lang="en-US" b="1" dirty="0" smtClean="0"/>
              <a:t>Federal &amp; state resources</a:t>
            </a:r>
            <a:r>
              <a:rPr lang="en-US" dirty="0" smtClean="0"/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SNAP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SSI/SSDI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Medicare &amp; Medicaid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VA Benefits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Individual Development Accounts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Medication Assistance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Reduced bus fare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Reduced Internet costs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Free or reduced clinics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23672"/>
            <a:ext cx="4937760" cy="384542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Local </a:t>
            </a:r>
            <a:r>
              <a:rPr lang="en-US" b="1" dirty="0" smtClean="0"/>
              <a:t>&amp; </a:t>
            </a:r>
            <a:r>
              <a:rPr lang="en-US" b="1" dirty="0"/>
              <a:t>community </a:t>
            </a:r>
            <a:r>
              <a:rPr lang="en-US" b="1" dirty="0" smtClean="0"/>
              <a:t>resources:</a:t>
            </a:r>
            <a:endParaRPr lang="en-US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Mutual aid </a:t>
            </a:r>
            <a:r>
              <a:rPr lang="en-US" dirty="0" smtClean="0"/>
              <a:t>funds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Free food pantries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Farmer’s markets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Clothing </a:t>
            </a:r>
            <a:r>
              <a:rPr lang="en-US" dirty="0" smtClean="0"/>
              <a:t>swaps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Buy </a:t>
            </a:r>
            <a:r>
              <a:rPr lang="en-US" dirty="0"/>
              <a:t>Nothing </a:t>
            </a:r>
            <a:r>
              <a:rPr lang="en-US" dirty="0" smtClean="0"/>
              <a:t>Project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Library books/movies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Community Credit Unions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Second-hand stores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Mental Health &amp; Addiction Association of Oregon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A319E-DD88-4A6E-B82B-2D9A6BA0984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2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Discussion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i="1" dirty="0" smtClean="0"/>
              <a:t>What </a:t>
            </a:r>
            <a:r>
              <a:rPr lang="en-US" i="1" dirty="0"/>
              <a:t>are some additional resources </a:t>
            </a:r>
            <a:r>
              <a:rPr lang="en-US" i="1" dirty="0" smtClean="0"/>
              <a:t>you have used or know of that can </a:t>
            </a:r>
            <a:r>
              <a:rPr lang="en-US" i="1" dirty="0"/>
              <a:t>help </a:t>
            </a:r>
            <a:r>
              <a:rPr lang="en-US" i="1" dirty="0" smtClean="0"/>
              <a:t>people save </a:t>
            </a:r>
            <a:r>
              <a:rPr lang="en-US" i="1" dirty="0"/>
              <a:t>money?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543" y="2683239"/>
            <a:ext cx="4609968" cy="345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3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Wrap-Up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7366237" cy="413086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Thank you all for your participation today!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Are there any questions?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accent2"/>
                </a:solidFill>
              </a:rPr>
              <a:t>Homework: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 smtClean="0"/>
              <a:t>Choose one more money saving idea and commit to it for the week. Keep track of which ideas are going well and which are not. 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 smtClean="0"/>
              <a:t>Commit to using your personalized budget for the next week.</a:t>
            </a:r>
          </a:p>
          <a:p>
            <a:pPr marL="749808" lvl="1" indent="-457200">
              <a:buFont typeface="+mj-lt"/>
              <a:buAutoNum type="alphaLcPeriod"/>
            </a:pPr>
            <a:r>
              <a:rPr lang="en-US" dirty="0"/>
              <a:t>F</a:t>
            </a:r>
            <a:r>
              <a:rPr lang="en-US" sz="1800" dirty="0" smtClean="0"/>
              <a:t>ind </a:t>
            </a:r>
            <a:r>
              <a:rPr lang="en-US" sz="1800" dirty="0"/>
              <a:t>one community resource that could help </a:t>
            </a:r>
            <a:r>
              <a:rPr lang="en-US" sz="1800" dirty="0" smtClean="0"/>
              <a:t>save </a:t>
            </a:r>
            <a:r>
              <a:rPr lang="en-US" sz="1800" dirty="0"/>
              <a:t>money and be prepared to share it </a:t>
            </a:r>
            <a:r>
              <a:rPr lang="en-US" dirty="0" smtClean="0"/>
              <a:t>next class.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97" y="2220555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5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8387" y="768379"/>
            <a:ext cx="10526582" cy="3566160"/>
          </a:xfrm>
        </p:spPr>
        <p:txBody>
          <a:bodyPr/>
          <a:lstStyle/>
          <a:p>
            <a:r>
              <a:rPr lang="en-US" b="1" dirty="0" smtClean="0"/>
              <a:t>Creating a Budget &amp; Resources to Save Money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Workshop </a:t>
            </a:r>
            <a:r>
              <a:rPr lang="en-US" dirty="0" smtClean="0"/>
              <a:t>3</a:t>
            </a:r>
            <a:endParaRPr lang="en-US" dirty="0"/>
          </a:p>
          <a:p>
            <a:r>
              <a:rPr lang="en-US" dirty="0" smtClean="0"/>
              <a:t>pg. 40 </a:t>
            </a:r>
            <a:r>
              <a:rPr lang="en-US" dirty="0"/>
              <a:t>in student guide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5E27AFA-B731-4AF1-B605-9D073306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C85A96C-B03B-4EBC-AE7D-5DDC7DD0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2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Welcome Back!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Updates &amp; Sharing:</a:t>
            </a:r>
            <a:endParaRPr lang="en-US" dirty="0" smtClean="0"/>
          </a:p>
          <a:p>
            <a:pPr marL="635508" lvl="1" indent="-342900">
              <a:buFont typeface="+mj-lt"/>
              <a:buAutoNum type="arabicPeriod"/>
            </a:pPr>
            <a:r>
              <a:rPr lang="en-US" dirty="0" smtClean="0"/>
              <a:t>How did the money saving homework go?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dirty="0" smtClean="0"/>
              <a:t>How did creating a list of monthly expenses go?</a:t>
            </a:r>
          </a:p>
          <a:p>
            <a:pPr marL="0" indent="0">
              <a:buNone/>
            </a:pPr>
            <a:r>
              <a:rPr lang="en-US" b="1" dirty="0" smtClean="0"/>
              <a:t>Today’s Agenda: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Review your PDP worksheets from last class.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Learn about the different types of expenses (fixed, variable, non-monthly, unexpected).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Follow the steps for creating a personalized, working budget: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600" dirty="0" smtClean="0"/>
              <a:t>Gather all sources of income and all monthly expenses 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600" dirty="0" smtClean="0"/>
              <a:t>Separate expenses into needs vs wants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600" dirty="0" smtClean="0"/>
              <a:t>Fill out a basic budget worksheet</a:t>
            </a:r>
          </a:p>
          <a:p>
            <a:pPr marL="726948" lvl="2" indent="-342900">
              <a:buFont typeface="+mj-lt"/>
              <a:buAutoNum type="alphaLcPeriod"/>
            </a:pPr>
            <a:r>
              <a:rPr lang="en-US" sz="1600" dirty="0" smtClean="0"/>
              <a:t>Identify expenses to cut back</a:t>
            </a:r>
          </a:p>
          <a:p>
            <a:pPr marL="544068" lvl="1" indent="-342900">
              <a:buFont typeface="+mj-lt"/>
              <a:buAutoNum type="arabicPeriod"/>
            </a:pPr>
            <a:r>
              <a:rPr lang="en-US" dirty="0" smtClean="0"/>
              <a:t>Learn about different national, state, and local money saving resources and how to access them.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8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Community Agreement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5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78764"/>
            <a:ext cx="8056147" cy="3720758"/>
          </a:xfrm>
        </p:spPr>
        <p:txBody>
          <a:bodyPr anchor="ctr">
            <a:normAutofit lnSpcReduction="10000"/>
          </a:bodyPr>
          <a:lstStyle/>
          <a:p>
            <a:endParaRPr lang="en-US" sz="1800" i="1" dirty="0" smtClean="0"/>
          </a:p>
          <a:p>
            <a:r>
              <a:rPr lang="en-US" sz="1800" i="1" dirty="0" smtClean="0"/>
              <a:t>Upon </a:t>
            </a:r>
            <a:r>
              <a:rPr lang="en-US" sz="1800" i="1" dirty="0"/>
              <a:t>conclusion of </a:t>
            </a:r>
            <a:r>
              <a:rPr lang="en-US" sz="1800" i="1" dirty="0" smtClean="0"/>
              <a:t>Workshop </a:t>
            </a:r>
            <a:r>
              <a:rPr lang="en-US" sz="1800" i="1" dirty="0"/>
              <a:t>3, participants will: </a:t>
            </a:r>
            <a:endParaRPr lang="en-US" sz="1800" dirty="0"/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Understand the definitions of fixed expenses, variable expenses, non-monthly expenses, and unexpected expenses.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Understand the differences between needs and wants and create their own working list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Create a usable budget and commit to working with it for a week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Identify areas in their budgets in which they need to adjust their spending and make a plan to do so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Have learned at least three new resources in the community for saving money</a:t>
            </a:r>
          </a:p>
          <a:p>
            <a:pPr marL="0" lvl="0" indent="0">
              <a:buNone/>
            </a:pPr>
            <a:endParaRPr lang="en-US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E95B77-E7CD-496D-95D3-845E63119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6" y="6459787"/>
            <a:ext cx="4822804" cy="365125"/>
          </a:xfrm>
        </p:spPr>
        <p:txBody>
          <a:bodyPr/>
          <a:lstStyle/>
          <a:p>
            <a:r>
              <a:rPr lang="en-US" dirty="0"/>
              <a:t>Mental Health &amp; Addiction Association of Oregon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9F382B7-F710-4AD3-B180-BC0E18DCD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60" y="6459787"/>
            <a:ext cx="1312025" cy="365125"/>
          </a:xfrm>
        </p:spPr>
        <p:txBody>
          <a:bodyPr/>
          <a:lstStyle/>
          <a:p>
            <a:fld id="{FCD4C485-E621-4037-BCCE-53FA28E1478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90" y="2310571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8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Budgeting Basics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2023672"/>
            <a:ext cx="10058401" cy="3845422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A budget </a:t>
            </a:r>
            <a:r>
              <a:rPr lang="en-US" dirty="0" smtClean="0"/>
              <a:t>is a list of income and expenses and is a way to keep track of spending and help you save money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 Important tool for financial success</a:t>
            </a:r>
            <a:endParaRPr lang="en-US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The Different </a:t>
            </a:r>
            <a:r>
              <a:rPr lang="en-US" b="1" dirty="0">
                <a:solidFill>
                  <a:schemeClr val="tx1"/>
                </a:solidFill>
              </a:rPr>
              <a:t>T</a:t>
            </a:r>
            <a:r>
              <a:rPr lang="en-US" b="1" dirty="0" smtClean="0">
                <a:solidFill>
                  <a:schemeClr val="tx1"/>
                </a:solidFill>
              </a:rPr>
              <a:t>ypes of Expenses: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Fixed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Variable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Non-monthly Expenses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Unexpected Expenses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156" y="2670003"/>
            <a:ext cx="3809524" cy="2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Examples of non-monthly Expenses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279453"/>
              </p:ext>
            </p:extLst>
          </p:nvPr>
        </p:nvGraphicFramePr>
        <p:xfrm>
          <a:off x="1715118" y="1890584"/>
          <a:ext cx="9440562" cy="4336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43627"/>
                <a:gridCol w="4696935"/>
              </a:tblGrid>
              <a:tr h="399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Fixed Non-Monthly Expenses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Variable Non-Monthly Expenses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  <a:tr h="39375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Property taxes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AAA;</a:t>
                      </a:r>
                      <a:r>
                        <a:rPr lang="en-US" sz="14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registration renewal and tabs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Home/renter’s insurance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Life insurance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Disability insurance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Car insurance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Prescription medications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Child care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Tuition costs, school fees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Bank or credit card fees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Living space maintenance or repair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Car maintenance (new tires, oil change)/repair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Trash service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Water bill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Firewood or propane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Dental or eye care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Emergency Room visit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-Books, school supplies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-After-school programs, field trips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-Vacation, gifts, entertainment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500" marR="63500" marT="63500" marB="6350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63875" y="19383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3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Reasons to Create a Budget: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9134" y="2058608"/>
            <a:ext cx="9836546" cy="3810486"/>
          </a:xfrm>
        </p:spPr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See more clearly where your money goes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Save money </a:t>
            </a:r>
            <a:r>
              <a:rPr lang="en-US" dirty="0" smtClean="0"/>
              <a:t>towards </a:t>
            </a:r>
            <a:r>
              <a:rPr lang="en-US" dirty="0"/>
              <a:t>a particular goal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Give you peace of mind about your finances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Put you in control of your finances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Reduce stress over unpaid or late bills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Pay off debts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Realize your full financial potential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369" y="2058608"/>
            <a:ext cx="4173116" cy="31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1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Activity</a:t>
            </a:r>
            <a:endParaRPr lang="en-US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301145"/>
              </p:ext>
            </p:extLst>
          </p:nvPr>
        </p:nvGraphicFramePr>
        <p:xfrm>
          <a:off x="5350173" y="1979629"/>
          <a:ext cx="5944870" cy="4053079"/>
        </p:xfrm>
        <a:graphic>
          <a:graphicData uri="http://schemas.openxmlformats.org/drawingml/2006/table">
            <a:tbl>
              <a:tblPr bandRow="1"/>
              <a:tblGrid>
                <a:gridCol w="2150299"/>
                <a:gridCol w="850529"/>
                <a:gridCol w="2150299"/>
                <a:gridCol w="793743"/>
              </a:tblGrid>
              <a:tr h="197359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Archie Andrews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5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Monthly Income: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Monthly Expenses: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Paycheck (after taxes)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$2100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Rent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$800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Other Income: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Electric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$95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Tax return (March)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$600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Cable (with HBO &amp; Showtime)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$120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Christmas bonus (December)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$150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Cell phone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$77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Birthday money (October)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$100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Credit card (minimum)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$95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Overtime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$320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Landline phone 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Total Annual Income: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$26, 370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Car insurance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$90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Non-monthly Expenses: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High speed Internet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$48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Dog groomer (6 times a year)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$360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Car loan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$190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Annual trip to the beach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$860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Groceries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$120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Heat in winter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$420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Pet food &amp; supplies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$30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Total: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$1640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Dining out: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$140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rowSpan="7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Archie has one dog and lives alone in a two-bedroom apartment. He works full time, picking up a two overtime shifts a year. He owes $3960 on his credit card and $4390 on his car loan.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New clothes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Household goods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Toiletries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$70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Starbucks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$95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Gas for car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$60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Barber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$20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5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Total: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Georgia" panose="02040502050405020303" pitchFamily="18" charset="0"/>
                        </a:rPr>
                        <a:t>$2230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143" marR="681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97281" y="1979629"/>
            <a:ext cx="38344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Archie is spending more than he is earning.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Help him get back on track by identifying which expenses he should cut and which he should keep.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Mental Health &amp; Addiction Association of Oregon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4C485-E621-4037-BCCE-53FA28E1478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ysClr val="window" lastClr="FFFFFF"/>
      </a:lt1>
      <a:dk2>
        <a:srgbClr val="024B73"/>
      </a:dk2>
      <a:lt2>
        <a:srgbClr val="9DC541"/>
      </a:lt2>
      <a:accent1>
        <a:srgbClr val="564191"/>
      </a:accent1>
      <a:accent2>
        <a:srgbClr val="9DC541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646</TotalTime>
  <Words>1100</Words>
  <Application>Microsoft Office PowerPoint</Application>
  <PresentationFormat>Widescreen</PresentationFormat>
  <Paragraphs>255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Bebas Neue</vt:lpstr>
      <vt:lpstr>Calibri</vt:lpstr>
      <vt:lpstr>Cambria</vt:lpstr>
      <vt:lpstr>Georgia</vt:lpstr>
      <vt:lpstr>Wingdings</vt:lpstr>
      <vt:lpstr>Retrospect</vt:lpstr>
      <vt:lpstr>PowerPoint Presentation</vt:lpstr>
      <vt:lpstr>Creating a Budget &amp; Resources to Save Money</vt:lpstr>
      <vt:lpstr>Welcome Back!</vt:lpstr>
      <vt:lpstr>Community Agreement</vt:lpstr>
      <vt:lpstr>Learning Objectives</vt:lpstr>
      <vt:lpstr>Budgeting Basics</vt:lpstr>
      <vt:lpstr>Examples of non-monthly Expenses</vt:lpstr>
      <vt:lpstr>Reasons to Create a Budget:</vt:lpstr>
      <vt:lpstr>Activity</vt:lpstr>
      <vt:lpstr>Steps to Create a Personalized Budget</vt:lpstr>
      <vt:lpstr>Steps to Create a Personalized Budget (continued)</vt:lpstr>
      <vt:lpstr>Steps to Create a Personalized Budget (continued)</vt:lpstr>
      <vt:lpstr>Resources for Saving Money</vt:lpstr>
      <vt:lpstr>Discussion</vt:lpstr>
      <vt:lpstr>Wrap-Up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MHAOLADMIN</dc:creator>
  <cp:lastModifiedBy>MHAOLADMIN</cp:lastModifiedBy>
  <cp:revision>64</cp:revision>
  <cp:lastPrinted>2021-06-08T15:54:08Z</cp:lastPrinted>
  <dcterms:created xsi:type="dcterms:W3CDTF">2021-11-09T00:18:20Z</dcterms:created>
  <dcterms:modified xsi:type="dcterms:W3CDTF">2022-08-24T00:12:20Z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