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7" r:id="rId3"/>
    <p:sldId id="356" r:id="rId4"/>
    <p:sldId id="364" r:id="rId5"/>
    <p:sldId id="268" r:id="rId6"/>
    <p:sldId id="357" r:id="rId7"/>
    <p:sldId id="358" r:id="rId8"/>
    <p:sldId id="360" r:id="rId9"/>
    <p:sldId id="361" r:id="rId10"/>
    <p:sldId id="362" r:id="rId11"/>
    <p:sldId id="363" r:id="rId12"/>
    <p:sldId id="359" r:id="rId13"/>
    <p:sldId id="354" r:id="rId14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2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8968" autoAdjust="0"/>
  </p:normalViewPr>
  <p:slideViewPr>
    <p:cSldViewPr snapToGrid="0">
      <p:cViewPr varScale="1">
        <p:scale>
          <a:sx n="51" d="100"/>
          <a:sy n="51" d="100"/>
        </p:scale>
        <p:origin x="77" y="8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r">
              <a:defRPr sz="1200"/>
            </a:lvl1pPr>
          </a:lstStyle>
          <a:p>
            <a:fld id="{FAB6D6AE-30FC-4100-AE85-917914331324}" type="datetimeFigureOut">
              <a:rPr lang="en-US" smtClean="0">
                <a:latin typeface="Arial" panose="020B0604020202020204" pitchFamily="34" charset="0"/>
              </a:rPr>
              <a:t>8/23/2022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6121"/>
            <a:ext cx="4068339" cy="356356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964" y="6746121"/>
            <a:ext cx="4068339" cy="356356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r">
              <a:defRPr sz="1200"/>
            </a:lvl1pPr>
          </a:lstStyle>
          <a:p>
            <a:fld id="{238E1816-A8AF-473F-A483-F720F86C762F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7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465D94D-DDB9-424D-BBD7-FE4B0C076C68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0" tIns="46665" rIns="93330" bIns="466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7"/>
            <a:ext cx="7510780" cy="2796600"/>
          </a:xfrm>
          <a:prstGeom prst="rect">
            <a:avLst/>
          </a:prstGeom>
        </p:spPr>
        <p:txBody>
          <a:bodyPr vert="horz" lIns="93330" tIns="46665" rIns="93330" bIns="46665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21"/>
            <a:ext cx="4068339" cy="356356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21"/>
            <a:ext cx="4068339" cy="356356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9DBAED6-00C9-4AA9-B48A-B25E040B34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69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B837-E153-4BB9-92EA-8DF8E0116A6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6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Bebas Neue" panose="020B0606020202050201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E8EF0070-BF60-4084-91F5-F2DBA605A0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6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3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19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0684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Mental Health &amp; Addiction Association of Oregon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>
                <a:latin typeface="Cambria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9B10FD0-5A8D-4A49-A0DA-914526E84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16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Mental Health &amp; Addiction Association of Oregon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B176-62EC-4564-912D-1523682AF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18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&amp; Addiction Association of Oregon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552C571B-5C17-4174-AE0A-2FC581D050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3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Bebas Neue" panose="020B0606020202050201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EA36610E-3E20-49B9-A57C-3B1F508379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7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Mental Health &amp; Addiction Association of Oregon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19E-DD88-4A6E-B82B-2D9A6BA0984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CAB2248C-F6B6-4CEA-8FCC-85D750B076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4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ACE70D95-6414-4286-A8EC-F75FB5AF92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7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Mental Health &amp; Addiction Association of Oregon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9A85-6FE2-4B5B-B4CA-87CA0F50BE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DA146DA5-4CA7-44B1-8E8F-1DD5B4E6D6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2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Mental Health &amp; Addiction Association of Oregon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7D529-EA99-4B2A-AA84-2AEA382FB1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DB48BECC-6BA7-4689-B614-EF09A67A90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79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637052"/>
                </a:solidFill>
              </a:rPr>
              <a:t>Mental Health &amp; Addiction Association of Oregon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4C485-E621-4037-BCCE-53FA28E14780}" type="slidenum">
              <a:rPr lang="en-US" smtClean="0">
                <a:solidFill>
                  <a:srgbClr val="637052"/>
                </a:solidFill>
              </a:rPr>
              <a:pPr/>
              <a:t>‹#›</a:t>
            </a:fld>
            <a:endParaRPr 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9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0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 defTabSz="457200"/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Mental Health &amp; Addiction Association of Oregon</a:t>
            </a: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 defTabSz="457200"/>
            <a:fld id="{226D727D-7041-5744-9EBC-B0245723305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89E22D04-25C8-4550-8D92-4E0C92036FE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4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Bebas Neue" panose="020B0606020202050201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2683" y="2424444"/>
            <a:ext cx="84897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cap="all" dirty="0" smtClean="0">
                <a:latin typeface="Bebas Neue" panose="020B0606020202050201"/>
              </a:rPr>
              <a:t>Welcome Back to</a:t>
            </a:r>
          </a:p>
          <a:p>
            <a:pPr algn="ctr"/>
            <a:r>
              <a:rPr lang="en-US" sz="6000" b="1" cap="all" dirty="0" smtClean="0">
                <a:solidFill>
                  <a:schemeClr val="accent1"/>
                </a:solidFill>
                <a:latin typeface="Bebas Neue" panose="020B0606020202050201"/>
              </a:rPr>
              <a:t>Money Basics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185" y="4580283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peer-led, person-directed, and strengths-based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empowerment training for individuals who experience mental health and/or addiction challenges 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9AD81A3A-D78A-432F-8B4E-8C6E62EF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6" y="6459787"/>
            <a:ext cx="4822804" cy="365125"/>
          </a:xfrm>
        </p:spPr>
        <p:txBody>
          <a:bodyPr/>
          <a:lstStyle/>
          <a:p>
            <a:r>
              <a:rPr lang="en-US" dirty="0"/>
              <a:t>Mental Health &amp; Addiction Association of Oregon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="" xmlns:a16="http://schemas.microsoft.com/office/drawing/2014/main" id="{76319102-84B2-4694-AA50-6E55C5C8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60" y="6459787"/>
            <a:ext cx="1312025" cy="365125"/>
          </a:xfrm>
        </p:spPr>
        <p:txBody>
          <a:bodyPr/>
          <a:lstStyle/>
          <a:p>
            <a:fld id="{FCD4C485-E621-4037-BCCE-53FA28E1478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185" y="2207596"/>
            <a:ext cx="4455995" cy="334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5"/>
            <a:ext cx="10678709" cy="145075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Example of a </a:t>
            </a:r>
            <a:r>
              <a:rPr lang="en-US" sz="4400" dirty="0" smtClean="0">
                <a:solidFill>
                  <a:schemeClr val="tx2"/>
                </a:solidFill>
              </a:rPr>
              <a:t>Strengths, Gifts, Capacities </a:t>
            </a:r>
            <a:r>
              <a:rPr lang="en-US" sz="4400" dirty="0" smtClean="0"/>
              <a:t>Worksheet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35193"/>
              </p:ext>
            </p:extLst>
          </p:nvPr>
        </p:nvGraphicFramePr>
        <p:xfrm>
          <a:off x="3409089" y="2173572"/>
          <a:ext cx="5099901" cy="32496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99901"/>
              </a:tblGrid>
              <a:tr h="410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Strengths, Gifts, &amp; Capacities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19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a great memory.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good with numbers.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a great sense of humor.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keep organized records.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always on time for appointments.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very good with animals.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stay active and am on three committees.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&amp; Addiction Association of Oregon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1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</a:t>
            </a:r>
            <a:r>
              <a:rPr lang="en-US" dirty="0" smtClean="0">
                <a:solidFill>
                  <a:schemeClr val="tx2"/>
                </a:solidFill>
              </a:rPr>
              <a:t>Financial Dream </a:t>
            </a:r>
            <a:r>
              <a:rPr lang="en-US" dirty="0" smtClean="0"/>
              <a:t>Worksheet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014250"/>
              </p:ext>
            </p:extLst>
          </p:nvPr>
        </p:nvGraphicFramePr>
        <p:xfrm>
          <a:off x="3553905" y="1909060"/>
          <a:ext cx="4439649" cy="41180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39649"/>
              </a:tblGrid>
              <a:tr h="2920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Financial Dream/Goal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02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a full-time job in an office.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own a nice house in a good neighborhood.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my own dog.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a good car.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plan trips to Hawaii and The Bahamas.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a credit card in my own name.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at least $5000.00 in savings.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a good retirement plan.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go out to eat at a nice restaurant at least twice a month.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a hot tub.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&amp; Addiction Association of Oregon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24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Discussion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thoughts/questions/comments about the PDP process?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hare one item from your </a:t>
            </a:r>
            <a:r>
              <a:rPr lang="en-US" dirty="0" smtClean="0">
                <a:solidFill>
                  <a:schemeClr val="accent2"/>
                </a:solidFill>
              </a:rPr>
              <a:t>Financial </a:t>
            </a:r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accent2"/>
                </a:solidFill>
              </a:rPr>
              <a:t>ream </a:t>
            </a:r>
            <a:r>
              <a:rPr lang="en-US" dirty="0" smtClean="0"/>
              <a:t>and/or </a:t>
            </a:r>
            <a:r>
              <a:rPr lang="en-US" dirty="0" smtClean="0">
                <a:solidFill>
                  <a:schemeClr val="accent2"/>
                </a:solidFill>
              </a:rPr>
              <a:t>Action Plan </a:t>
            </a:r>
            <a:r>
              <a:rPr lang="en-US" dirty="0" smtClean="0"/>
              <a:t>worksheets.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&amp; Addiction Association of Oregon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543" y="2683239"/>
            <a:ext cx="4609968" cy="345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136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Wrap-Up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7366237" cy="41308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Thank you all for your participation today!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there any questions?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Homework: </a:t>
            </a:r>
          </a:p>
          <a:p>
            <a:pPr marL="749808" lvl="1" indent="-457200">
              <a:buFont typeface="+mj-lt"/>
              <a:buAutoNum type="alphaLcPeriod"/>
            </a:pPr>
            <a:r>
              <a:rPr lang="en-US" dirty="0" smtClean="0"/>
              <a:t>Choose one more money saving idea and commit to it for the week.</a:t>
            </a:r>
          </a:p>
          <a:p>
            <a:pPr marL="749808" lvl="1" indent="-457200">
              <a:buFont typeface="+mj-lt"/>
              <a:buAutoNum type="alphaLcPeriod"/>
            </a:pPr>
            <a:r>
              <a:rPr lang="en-US" dirty="0" smtClean="0"/>
              <a:t>Continue your money saving idea from last week (if it was helpful). Keep track of which ideas are going well and which are not. </a:t>
            </a:r>
          </a:p>
          <a:p>
            <a:pPr marL="749808" lvl="1" indent="-457200">
              <a:buFont typeface="+mj-lt"/>
              <a:buAutoNum type="alphaLcPeriod"/>
            </a:pPr>
            <a:r>
              <a:rPr lang="en-US" dirty="0" smtClean="0"/>
              <a:t>Gather all of your expenses (bills, grocery costs, medicine etc.) and bring this list to next class to help you create a personalized budget.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&amp; Addiction Association of Oregon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912" y="2482592"/>
            <a:ext cx="3809524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7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Setting Financial Goals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Workshop </a:t>
            </a:r>
            <a:r>
              <a:rPr lang="en-US" dirty="0" smtClean="0"/>
              <a:t>2 </a:t>
            </a:r>
            <a:endParaRPr lang="en-US" dirty="0"/>
          </a:p>
          <a:p>
            <a:r>
              <a:rPr lang="en-US" dirty="0" smtClean="0"/>
              <a:t>pg. 30  </a:t>
            </a:r>
            <a:r>
              <a:rPr lang="en-US" dirty="0"/>
              <a:t>in student guide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5E27AFA-B731-4AF1-B605-9D0733062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6" y="6459787"/>
            <a:ext cx="4822804" cy="365125"/>
          </a:xfrm>
        </p:spPr>
        <p:txBody>
          <a:bodyPr/>
          <a:lstStyle/>
          <a:p>
            <a:r>
              <a:rPr lang="en-US" dirty="0"/>
              <a:t>Mental Health &amp; Addiction Association of Oregon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C85A96C-B03B-4EBC-AE7D-5DDC7DD0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60" y="6459787"/>
            <a:ext cx="1312025" cy="365125"/>
          </a:xfrm>
        </p:spPr>
        <p:txBody>
          <a:bodyPr/>
          <a:lstStyle/>
          <a:p>
            <a:fld id="{FCD4C485-E621-4037-BCCE-53FA28E1478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Welcome Back!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Updates &amp; Sharing:</a:t>
            </a:r>
            <a:endParaRPr lang="en-US" dirty="0" smtClean="0"/>
          </a:p>
          <a:p>
            <a:pPr marL="635508" lvl="1" indent="-342900">
              <a:buFont typeface="+mj-lt"/>
              <a:buAutoNum type="arabicPeriod"/>
            </a:pPr>
            <a:r>
              <a:rPr lang="en-US" dirty="0" smtClean="0"/>
              <a:t>How did the money saving ideas homework go?</a:t>
            </a:r>
          </a:p>
          <a:p>
            <a:pPr marL="0" indent="0">
              <a:buNone/>
            </a:pPr>
            <a:r>
              <a:rPr lang="en-US" b="1" dirty="0" smtClean="0"/>
              <a:t>Today’s Agenda: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 smtClean="0"/>
              <a:t>Learn about person-directed planning and how it can be a useful tool.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 smtClean="0"/>
              <a:t>Create your own unique person-centered plan to achieve your financial goals, which will include: </a:t>
            </a:r>
          </a:p>
          <a:p>
            <a:pPr marL="726948" lvl="2" indent="-342900">
              <a:buFont typeface="+mj-lt"/>
              <a:buAutoNum type="alphaLcPeriod"/>
            </a:pPr>
            <a:r>
              <a:rPr lang="en-US" sz="1600" dirty="0" smtClean="0"/>
              <a:t>Your life now</a:t>
            </a:r>
          </a:p>
          <a:p>
            <a:pPr marL="726948" lvl="2" indent="-342900">
              <a:buFont typeface="+mj-lt"/>
              <a:buAutoNum type="alphaLcPeriod"/>
            </a:pPr>
            <a:r>
              <a:rPr lang="en-US" sz="1600" dirty="0" smtClean="0"/>
              <a:t>What works and what doesn’t when it comes to your finances</a:t>
            </a:r>
          </a:p>
          <a:p>
            <a:pPr marL="726948" lvl="2" indent="-342900">
              <a:buFont typeface="+mj-lt"/>
              <a:buAutoNum type="alphaLcPeriod"/>
            </a:pPr>
            <a:r>
              <a:rPr lang="en-US" sz="1600" dirty="0" smtClean="0"/>
              <a:t>Your strengths, gifts and capacities</a:t>
            </a:r>
          </a:p>
          <a:p>
            <a:pPr marL="726948" lvl="2" indent="-342900">
              <a:buFont typeface="+mj-lt"/>
              <a:buAutoNum type="alphaLcPeriod"/>
            </a:pPr>
            <a:r>
              <a:rPr lang="en-US" sz="1600" dirty="0" smtClean="0"/>
              <a:t>Your financial dreams and goals</a:t>
            </a:r>
          </a:p>
          <a:p>
            <a:pPr marL="726948" lvl="2" indent="-342900">
              <a:buFont typeface="+mj-lt"/>
              <a:buAutoNum type="alphaLcPeriod"/>
            </a:pPr>
            <a:r>
              <a:rPr lang="en-US" sz="1600" dirty="0" smtClean="0"/>
              <a:t>Your life one year from now</a:t>
            </a:r>
          </a:p>
          <a:p>
            <a:pPr marL="726948" lvl="2" indent="-342900">
              <a:buFont typeface="+mj-lt"/>
              <a:buAutoNum type="alphaLcPeriod"/>
            </a:pPr>
            <a:r>
              <a:rPr lang="en-US" sz="1600" dirty="0" smtClean="0"/>
              <a:t>An action plan to achieve these financial/life goals</a:t>
            </a:r>
          </a:p>
          <a:p>
            <a:pPr marL="726948" lvl="2" indent="-342900">
              <a:buFont typeface="+mj-lt"/>
              <a:buAutoNum type="alphaL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&amp; Addiction Association of Oregon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8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Community Agreement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&amp; Addiction Association of Oregon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4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6834"/>
            <a:ext cx="10205458" cy="1829830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sz="1800" i="1" dirty="0" smtClean="0"/>
              <a:t>Upon </a:t>
            </a:r>
            <a:r>
              <a:rPr lang="en-US" sz="1800" i="1" dirty="0"/>
              <a:t>conclusion of </a:t>
            </a:r>
            <a:r>
              <a:rPr lang="en-US" sz="1800" i="1" dirty="0" smtClean="0"/>
              <a:t>Workshop </a:t>
            </a:r>
            <a:r>
              <a:rPr lang="en-US" sz="1800" i="1" dirty="0" smtClean="0"/>
              <a:t>2, participants </a:t>
            </a:r>
            <a:r>
              <a:rPr lang="en-US" sz="1800" i="1" dirty="0"/>
              <a:t>will</a:t>
            </a:r>
            <a:r>
              <a:rPr lang="en-US" sz="1800" i="1" dirty="0" smtClean="0"/>
              <a:t>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800" dirty="0" smtClean="0"/>
              <a:t>Have </a:t>
            </a:r>
            <a:r>
              <a:rPr lang="en-US" sz="1800" dirty="0"/>
              <a:t>a basic understanding of person-centered planning and why it can be useful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800" dirty="0"/>
              <a:t>Create their own Person-Directed Plan (for their Financial Dream/Goal)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Create an action plan for achieving their financial goals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7E95B77-E7CD-496D-95D3-845E63119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6" y="6459787"/>
            <a:ext cx="4822804" cy="365125"/>
          </a:xfrm>
        </p:spPr>
        <p:txBody>
          <a:bodyPr/>
          <a:lstStyle/>
          <a:p>
            <a:r>
              <a:rPr lang="en-US" dirty="0"/>
              <a:t>Mental Health &amp; Addiction Association of Oregon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9F382B7-F710-4AD3-B180-BC0E18DCD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60" y="6459787"/>
            <a:ext cx="1312025" cy="365125"/>
          </a:xfrm>
        </p:spPr>
        <p:txBody>
          <a:bodyPr/>
          <a:lstStyle/>
          <a:p>
            <a:fld id="{FCD4C485-E621-4037-BCCE-53FA28E1478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826" y="3409503"/>
            <a:ext cx="3809524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Person-Directed Planning (PDP)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345" y="1858091"/>
            <a:ext cx="7188882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What is person-directed planning? </a:t>
            </a:r>
          </a:p>
          <a:p>
            <a:pPr marL="0" indent="0">
              <a:buNone/>
            </a:pPr>
            <a:r>
              <a:rPr lang="en-US" dirty="0" smtClean="0"/>
              <a:t>A tool for making life changes and achieving life goals.</a:t>
            </a:r>
          </a:p>
          <a:p>
            <a:pPr marL="0" indent="0">
              <a:buNone/>
            </a:pPr>
            <a:r>
              <a:rPr lang="en-US" dirty="0" smtClean="0"/>
              <a:t>Focuses on your strengths and helps you to identify your long-term goals and the short-term steps you can take to get there.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rules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Be </a:t>
            </a:r>
            <a:r>
              <a:rPr lang="en-US" dirty="0"/>
              <a:t>gentle with yourself.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Dream </a:t>
            </a:r>
            <a:r>
              <a:rPr lang="en-US" dirty="0"/>
              <a:t>big without barriers! Imagine your life in 1 </a:t>
            </a:r>
            <a:r>
              <a:rPr lang="en-US" dirty="0" smtClean="0"/>
              <a:t>year or 10 and identify </a:t>
            </a:r>
            <a:r>
              <a:rPr lang="en-US" dirty="0"/>
              <a:t>the steps needed to move toward </a:t>
            </a:r>
            <a:r>
              <a:rPr lang="en-US" dirty="0" smtClean="0"/>
              <a:t>these </a:t>
            </a:r>
            <a:r>
              <a:rPr lang="en-US" dirty="0"/>
              <a:t>dreams.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Be open </a:t>
            </a:r>
            <a:r>
              <a:rPr lang="en-US" dirty="0"/>
              <a:t>to the ideas of those around you.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&amp; Addiction Association of Oregon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4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Person-Directed Planning Worksheets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pairs or small groups, complete the </a:t>
            </a:r>
            <a:r>
              <a:rPr lang="en-US" b="1" dirty="0" smtClean="0">
                <a:solidFill>
                  <a:schemeClr val="tx1"/>
                </a:solidFill>
              </a:rPr>
              <a:t>financial PDP worksheets </a:t>
            </a:r>
            <a:r>
              <a:rPr lang="en-US" dirty="0" smtClean="0"/>
              <a:t>in your Student Guidebook: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Life now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works/What doesn’t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Strengths, gifts, capacities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Financial Dream/Goal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Life one year from now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Action Plan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&amp; Addiction Association of Oregon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184" y="2443397"/>
            <a:ext cx="3837481" cy="28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1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</a:t>
            </a:r>
            <a:r>
              <a:rPr lang="en-US" dirty="0" smtClean="0">
                <a:solidFill>
                  <a:schemeClr val="tx2"/>
                </a:solidFill>
              </a:rPr>
              <a:t>Life Now </a:t>
            </a:r>
            <a:r>
              <a:rPr lang="en-US" dirty="0" smtClean="0"/>
              <a:t>Worksheet: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825814"/>
              </p:ext>
            </p:extLst>
          </p:nvPr>
        </p:nvGraphicFramePr>
        <p:xfrm>
          <a:off x="3307865" y="2159511"/>
          <a:ext cx="5637229" cy="348791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637229"/>
              </a:tblGrid>
              <a:tr h="556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NOW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931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live on SSI.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live in a group home.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a checking account with $16.00 in it.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don’t have any savings.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don’t have a job.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case manager makes most of my financial decisions.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get nervous when I think about money.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&amp; Addiction Association of Oregon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9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</a:t>
            </a:r>
            <a:r>
              <a:rPr lang="en-US" dirty="0" smtClean="0">
                <a:solidFill>
                  <a:schemeClr val="tx2"/>
                </a:solidFill>
              </a:rPr>
              <a:t>What Works/What Doesn’t</a:t>
            </a:r>
            <a:r>
              <a:rPr lang="en-US" dirty="0" smtClean="0"/>
              <a:t> Worksheet: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222283"/>
              </p:ext>
            </p:extLst>
          </p:nvPr>
        </p:nvGraphicFramePr>
        <p:xfrm>
          <a:off x="3176833" y="2064471"/>
          <a:ext cx="5938887" cy="40264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56680"/>
                <a:gridCol w="3082207"/>
              </a:tblGrid>
              <a:tr h="5562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Works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Doesn’t Work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5640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careful with my money.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don’t lend friends any money.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don’t borrow money from friends.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on time with making my loan payments every month.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I am manic, sometimes I buy things I can’t afford.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don’t have anything in savings.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don’t have enough money to really do what I want to do.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&amp; Addiction Association of Oregon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317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024B73"/>
      </a:dk2>
      <a:lt2>
        <a:srgbClr val="9DC541"/>
      </a:lt2>
      <a:accent1>
        <a:srgbClr val="564191"/>
      </a:accent1>
      <a:accent2>
        <a:srgbClr val="9DC541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810</Words>
  <Application>Microsoft Office PowerPoint</Application>
  <PresentationFormat>Widescreen</PresentationFormat>
  <Paragraphs>122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Bebas Neue</vt:lpstr>
      <vt:lpstr>Calibri</vt:lpstr>
      <vt:lpstr>Cambria</vt:lpstr>
      <vt:lpstr>Retrospect</vt:lpstr>
      <vt:lpstr>PowerPoint Presentation</vt:lpstr>
      <vt:lpstr>Setting Financial Goals</vt:lpstr>
      <vt:lpstr>Welcome Back!</vt:lpstr>
      <vt:lpstr>Community Agreement</vt:lpstr>
      <vt:lpstr>Learning Objectives</vt:lpstr>
      <vt:lpstr>Person-Directed Planning (PDP)</vt:lpstr>
      <vt:lpstr>Person-Directed Planning Worksheets</vt:lpstr>
      <vt:lpstr>Example of a Life Now Worksheet:</vt:lpstr>
      <vt:lpstr>Example of a What Works/What Doesn’t Worksheet: </vt:lpstr>
      <vt:lpstr>Example of a Strengths, Gifts, Capacities Worksheet</vt:lpstr>
      <vt:lpstr>Example of a Financial Dream Worksheet</vt:lpstr>
      <vt:lpstr>Discussion</vt:lpstr>
      <vt:lpstr>Wrap-Up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MHAOLADMIN</dc:creator>
  <cp:lastModifiedBy>MHAOLADMIN</cp:lastModifiedBy>
  <cp:revision>52</cp:revision>
  <cp:lastPrinted>2021-06-08T15:54:08Z</cp:lastPrinted>
  <dcterms:created xsi:type="dcterms:W3CDTF">2021-11-09T00:18:20Z</dcterms:created>
  <dcterms:modified xsi:type="dcterms:W3CDTF">2022-08-24T00:11:22Z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