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handoutMasterIdLst>
    <p:handoutMasterId r:id="rId16"/>
  </p:handoutMasterIdLst>
  <p:sldIdLst>
    <p:sldId id="257" r:id="rId2"/>
    <p:sldId id="267" r:id="rId3"/>
    <p:sldId id="356" r:id="rId4"/>
    <p:sldId id="364" r:id="rId5"/>
    <p:sldId id="268" r:id="rId6"/>
    <p:sldId id="357" r:id="rId7"/>
    <p:sldId id="358" r:id="rId8"/>
    <p:sldId id="360" r:id="rId9"/>
    <p:sldId id="361" r:id="rId10"/>
    <p:sldId id="362" r:id="rId11"/>
    <p:sldId id="363" r:id="rId12"/>
    <p:sldId id="359" r:id="rId13"/>
    <p:sldId id="354" r:id="rId14"/>
  </p:sldIdLst>
  <p:sldSz cx="12192000" cy="6858000"/>
  <p:notesSz cx="9388475" cy="7102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8295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88968" autoAdjust="0"/>
  </p:normalViewPr>
  <p:slideViewPr>
    <p:cSldViewPr snapToGrid="0">
      <p:cViewPr varScale="1">
        <p:scale>
          <a:sx n="51" d="100"/>
          <a:sy n="51" d="100"/>
        </p:scale>
        <p:origin x="77" y="8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068339" cy="356357"/>
          </a:xfrm>
          <a:prstGeom prst="rect">
            <a:avLst/>
          </a:prstGeom>
        </p:spPr>
        <p:txBody>
          <a:bodyPr vert="horz" lIns="93330" tIns="46665" rIns="93330" bIns="46665" rtlCol="0"/>
          <a:lstStyle>
            <a:lvl1pPr algn="l">
              <a:defRPr sz="1200"/>
            </a:lvl1pPr>
          </a:lstStyle>
          <a:p>
            <a:endParaRPr lang="en-US" dirty="0">
              <a:latin typeface="Arial" panose="020B0604020202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317964" y="0"/>
            <a:ext cx="4068339" cy="356357"/>
          </a:xfrm>
          <a:prstGeom prst="rect">
            <a:avLst/>
          </a:prstGeom>
        </p:spPr>
        <p:txBody>
          <a:bodyPr vert="horz" lIns="93330" tIns="46665" rIns="93330" bIns="46665" rtlCol="0"/>
          <a:lstStyle>
            <a:lvl1pPr algn="r">
              <a:defRPr sz="1200"/>
            </a:lvl1pPr>
          </a:lstStyle>
          <a:p>
            <a:fld id="{FAB6D6AE-30FC-4100-AE85-917914331324}" type="datetimeFigureOut">
              <a:rPr lang="en-US" smtClean="0">
                <a:latin typeface="Arial" panose="020B0604020202020204" pitchFamily="34" charset="0"/>
              </a:rPr>
              <a:t>8/23/2022</a:t>
            </a:fld>
            <a:endParaRPr lang="en-US" dirty="0">
              <a:latin typeface="Arial" panose="020B0604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6746121"/>
            <a:ext cx="4068339" cy="356356"/>
          </a:xfrm>
          <a:prstGeom prst="rect">
            <a:avLst/>
          </a:prstGeom>
        </p:spPr>
        <p:txBody>
          <a:bodyPr vert="horz" lIns="93330" tIns="46665" rIns="93330" bIns="46665" rtlCol="0" anchor="b"/>
          <a:lstStyle>
            <a:lvl1pPr algn="l">
              <a:defRPr sz="1200"/>
            </a:lvl1pPr>
          </a:lstStyle>
          <a:p>
            <a:endParaRPr lang="en-US" dirty="0">
              <a:latin typeface="Arial" panose="020B0604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317964" y="6746121"/>
            <a:ext cx="4068339" cy="356356"/>
          </a:xfrm>
          <a:prstGeom prst="rect">
            <a:avLst/>
          </a:prstGeom>
        </p:spPr>
        <p:txBody>
          <a:bodyPr vert="horz" lIns="93330" tIns="46665" rIns="93330" bIns="46665" rtlCol="0" anchor="b"/>
          <a:lstStyle>
            <a:lvl1pPr algn="r">
              <a:defRPr sz="1200"/>
            </a:lvl1pPr>
          </a:lstStyle>
          <a:p>
            <a:fld id="{238E1816-A8AF-473F-A483-F720F86C762F}" type="slidenum">
              <a:rPr lang="en-US" smtClean="0">
                <a:latin typeface="Arial" panose="020B0604020202020204" pitchFamily="34" charset="0"/>
              </a:rPr>
              <a:t>‹#›</a:t>
            </a:fld>
            <a:endParaRPr lang="en-US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63760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068339" cy="356357"/>
          </a:xfrm>
          <a:prstGeom prst="rect">
            <a:avLst/>
          </a:prstGeom>
        </p:spPr>
        <p:txBody>
          <a:bodyPr vert="horz" lIns="93330" tIns="46665" rIns="93330" bIns="46665" rtlCol="0"/>
          <a:lstStyle>
            <a:lvl1pPr algn="l">
              <a:defRPr sz="1200">
                <a:latin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317964" y="0"/>
            <a:ext cx="4068339" cy="356357"/>
          </a:xfrm>
          <a:prstGeom prst="rect">
            <a:avLst/>
          </a:prstGeom>
        </p:spPr>
        <p:txBody>
          <a:bodyPr vert="horz" lIns="93330" tIns="46665" rIns="93330" bIns="46665" rtlCol="0"/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fld id="{F465D94D-DDB9-424D-BBD7-FE4B0C076C68}" type="datetimeFigureOut">
              <a:rPr lang="en-US" smtClean="0"/>
              <a:pPr/>
              <a:t>8/23/2022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563813" y="887413"/>
            <a:ext cx="4260850" cy="23971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30" tIns="46665" rIns="93330" bIns="46665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38848" y="3418067"/>
            <a:ext cx="7510780" cy="2796600"/>
          </a:xfrm>
          <a:prstGeom prst="rect">
            <a:avLst/>
          </a:prstGeom>
        </p:spPr>
        <p:txBody>
          <a:bodyPr vert="horz" lIns="93330" tIns="46665" rIns="93330" bIns="46665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6746121"/>
            <a:ext cx="4068339" cy="356356"/>
          </a:xfrm>
          <a:prstGeom prst="rect">
            <a:avLst/>
          </a:prstGeom>
        </p:spPr>
        <p:txBody>
          <a:bodyPr vert="horz" lIns="93330" tIns="46665" rIns="93330" bIns="46665" rtlCol="0" anchor="b"/>
          <a:lstStyle>
            <a:lvl1pPr algn="l">
              <a:defRPr sz="1200">
                <a:latin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317964" y="6746121"/>
            <a:ext cx="4068339" cy="356356"/>
          </a:xfrm>
          <a:prstGeom prst="rect">
            <a:avLst/>
          </a:prstGeom>
        </p:spPr>
        <p:txBody>
          <a:bodyPr vert="horz" lIns="93330" tIns="46665" rIns="93330" bIns="46665" rtlCol="0" anchor="b"/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fld id="{B9DBAED6-00C9-4AA9-B48A-B25E040B348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59690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70B837-E153-4BB9-92EA-8DF8E0116A69}" type="slidenum">
              <a:rPr lang="en-US" smtClean="0">
                <a:solidFill>
                  <a:prstClr val="black"/>
                </a:solidFill>
              </a:rPr>
              <a:pPr/>
              <a:t>1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15683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7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7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Bebas Neue" panose="020B0606020202050201" pitchFamily="34" charset="0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Mental Health &amp; Addiction Association of Oregon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4C485-E621-4037-BCCE-53FA28E14780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9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 descr="A picture containing text, clipart&#10;&#10;Description automatically generated">
            <a:extLst>
              <a:ext uri="{FF2B5EF4-FFF2-40B4-BE49-F238E27FC236}">
                <a16:creationId xmlns="" xmlns:a16="http://schemas.microsoft.com/office/drawing/2014/main" id="{E8EF0070-BF60-4084-91F5-F2DBA605A05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3108" y="6503408"/>
            <a:ext cx="1180309" cy="2714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31631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97282" y="6459787"/>
            <a:ext cx="2472271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Mental Health &amp; Addiction Association of Oregon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4C485-E621-4037-BCCE-53FA28E1478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99340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7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7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414780"/>
            <a:ext cx="2628900" cy="575742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414779"/>
            <a:ext cx="7734300" cy="5757420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97282" y="6459787"/>
            <a:ext cx="2472271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Mental Health &amp; Addiction Association of Oregon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4C485-E621-4037-BCCE-53FA28E1478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591958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4638"/>
            <a:ext cx="10970684" cy="114141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>
          <a:xfrm>
            <a:off x="1097282" y="6459787"/>
            <a:ext cx="2472271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Mental Health &amp; Addiction Association of Oregon</a:t>
            </a:r>
            <a:endParaRPr lang="en-US" alt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2"/>
          </p:nvPr>
        </p:nvSpPr>
        <p:spPr/>
        <p:txBody>
          <a:bodyPr/>
          <a:lstStyle>
            <a:lvl1pPr>
              <a:defRPr>
                <a:latin typeface="Cambria" pitchFamily="18" charset="0"/>
                <a:ea typeface="ＭＳ Ｐゴシック" pitchFamily="34" charset="-128"/>
              </a:defRPr>
            </a:lvl1pPr>
          </a:lstStyle>
          <a:p>
            <a:pPr>
              <a:defRPr/>
            </a:pPr>
            <a:fld id="{59B10FD0-5A8D-4A49-A0DA-914526E842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59167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09600"/>
            <a:ext cx="103632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914400" y="1981200"/>
            <a:ext cx="10363200" cy="4114800"/>
          </a:xfrm>
        </p:spPr>
        <p:txBody>
          <a:bodyPr rtlCol="0">
            <a:normAutofit/>
          </a:bodyPr>
          <a:lstStyle/>
          <a:p>
            <a:pPr lvl="0"/>
            <a:r>
              <a:rPr lang="en-US" noProof="0" smtClean="0"/>
              <a:t>Click icon to add table</a:t>
            </a:r>
            <a:endParaRPr lang="en-US" noProof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97282" y="6459787"/>
            <a:ext cx="2472271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Mental Health &amp; Addiction Association of Oregon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28B176-62EC-4564-912D-1523682AFA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981847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97282" y="6459787"/>
            <a:ext cx="2472271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Mental Health &amp; Addiction Association of Oregon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0379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Mental Health &amp; Addiction Association of Oregon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4C485-E621-4037-BCCE-53FA28E14780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6" descr="A picture containing text, clipart&#10;&#10;Description automatically generated">
            <a:extLst>
              <a:ext uri="{FF2B5EF4-FFF2-40B4-BE49-F238E27FC236}">
                <a16:creationId xmlns="" xmlns:a16="http://schemas.microsoft.com/office/drawing/2014/main" id="{552C571B-5C17-4174-AE0A-2FC581D050E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3108" y="6503408"/>
            <a:ext cx="1180309" cy="2714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62371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7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7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Bebas Neue" panose="020B0606020202050201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Mental Health &amp; Addiction Association of Oregon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4C485-E621-4037-BCCE-53FA28E14780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9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 descr="A picture containing text, clipart&#10;&#10;Description automatically generated">
            <a:extLst>
              <a:ext uri="{FF2B5EF4-FFF2-40B4-BE49-F238E27FC236}">
                <a16:creationId xmlns="" xmlns:a16="http://schemas.microsoft.com/office/drawing/2014/main" id="{EA36610E-3E20-49B9-A57C-3B1F5083792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3108" y="6503408"/>
            <a:ext cx="1180309" cy="2714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30707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5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7"/>
            <a:ext cx="4937760" cy="402335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Mental Health &amp; Addiction Association of Oregon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A319E-DD88-4A6E-B82B-2D9A6BA0984A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9" name="Picture 8" descr="A picture containing text, clipart&#10;&#10;Description automatically generated">
            <a:extLst>
              <a:ext uri="{FF2B5EF4-FFF2-40B4-BE49-F238E27FC236}">
                <a16:creationId xmlns="" xmlns:a16="http://schemas.microsoft.com/office/drawing/2014/main" id="{CAB2248C-F6B6-4CEA-8FCC-85D750B0764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3108" y="6503408"/>
            <a:ext cx="1180309" cy="2714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93434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5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286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Mental Health &amp; Addiction Association of Oregon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4C485-E621-4037-BCCE-53FA28E14780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1" name="Picture 10" descr="A picture containing text, clipart&#10;&#10;Description automatically generated">
            <a:extLst>
              <a:ext uri="{FF2B5EF4-FFF2-40B4-BE49-F238E27FC236}">
                <a16:creationId xmlns="" xmlns:a16="http://schemas.microsoft.com/office/drawing/2014/main" id="{ACE70D95-6414-4286-A8EC-F75FB5AF925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3108" y="6503408"/>
            <a:ext cx="1180309" cy="2714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05799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Mental Health &amp; Addiction Association of Oregon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79A85-6FE2-4B5B-B4CA-87CA0F50BE38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6" name="Picture 5" descr="A picture containing text, clipart&#10;&#10;Description automatically generated">
            <a:extLst>
              <a:ext uri="{FF2B5EF4-FFF2-40B4-BE49-F238E27FC236}">
                <a16:creationId xmlns="" xmlns:a16="http://schemas.microsoft.com/office/drawing/2014/main" id="{DA146DA5-4CA7-44B1-8E8F-1DD5B4E6D63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3108" y="6503408"/>
            <a:ext cx="1180309" cy="2714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38259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7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7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 altLang="en-US"/>
              <a:t>Mental Health &amp; Addiction Association of Oregon</a:t>
            </a:r>
            <a:endParaRPr lang="en-US" alt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A7D529-EA99-4B2A-AA84-2AEA382FB19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0" name="Picture 9" descr="A picture containing text, clipart&#10;&#10;Description automatically generated">
            <a:extLst>
              <a:ext uri="{FF2B5EF4-FFF2-40B4-BE49-F238E27FC236}">
                <a16:creationId xmlns="" xmlns:a16="http://schemas.microsoft.com/office/drawing/2014/main" id="{DB48BECC-6BA7-4689-B614-EF09A67A901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3108" y="6503408"/>
            <a:ext cx="1180309" cy="2714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27910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8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13650" y="731520"/>
            <a:ext cx="6679191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3" y="6459787"/>
            <a:ext cx="2618511" cy="365125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7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>
                <a:solidFill>
                  <a:srgbClr val="637052"/>
                </a:solidFill>
              </a:rPr>
              <a:t>Mental Health &amp; Addiction Association of Oregon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CD4C485-E621-4037-BCCE-53FA28E14780}" type="slidenum">
              <a:rPr lang="en-US" smtClean="0">
                <a:solidFill>
                  <a:srgbClr val="637052"/>
                </a:solidFill>
              </a:rPr>
              <a:pPr/>
              <a:t>‹#›</a:t>
            </a:fld>
            <a:endParaRPr lang="en-US">
              <a:solidFill>
                <a:srgbClr val="63705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20972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7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9360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7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79" y="5907024"/>
            <a:ext cx="1011936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097282" y="6459787"/>
            <a:ext cx="2472271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Mental Health &amp; Addiction Association of Oregon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4C485-E621-4037-BCCE-53FA28E1478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07028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" y="6334316"/>
            <a:ext cx="12192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5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79" y="1845734"/>
            <a:ext cx="100584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6" y="6459787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  <a:latin typeface="Arial" panose="020B0604020202020204" pitchFamily="34" charset="0"/>
              </a:defRPr>
            </a:lvl1pPr>
          </a:lstStyle>
          <a:p>
            <a:pPr defTabSz="457200"/>
            <a:r>
              <a:rPr lang="en-US" smtClean="0">
                <a:solidFill>
                  <a:prstClr val="white">
                    <a:shade val="50000"/>
                  </a:prstClr>
                </a:solidFill>
              </a:rPr>
              <a:t>Mental Health &amp; Addiction Association of Oregon</a:t>
            </a:r>
            <a:endParaRPr lang="en-US" dirty="0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60" y="6459787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  <a:latin typeface="Arial" panose="020B0604020202020204" pitchFamily="34" charset="0"/>
              </a:defRPr>
            </a:lvl1pPr>
          </a:lstStyle>
          <a:p>
            <a:pPr defTabSz="457200"/>
            <a:fld id="{226D727D-7041-5744-9EBC-B0245723305A}" type="slidenum">
              <a:rPr lang="en-US" smtClean="0">
                <a:solidFill>
                  <a:prstClr val="white">
                    <a:shade val="50000"/>
                  </a:prstClr>
                </a:solidFill>
              </a:rPr>
              <a:pPr defTabSz="457200"/>
              <a:t>‹#›</a:t>
            </a:fld>
            <a:endParaRPr lang="en-US" dirty="0">
              <a:solidFill>
                <a:prstClr val="white">
                  <a:shade val="50000"/>
                </a:prstClr>
              </a:solidFill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 descr="A picture containing text, clipart&#10;&#10;Description automatically generated">
            <a:extLst>
              <a:ext uri="{FF2B5EF4-FFF2-40B4-BE49-F238E27FC236}">
                <a16:creationId xmlns="" xmlns:a16="http://schemas.microsoft.com/office/drawing/2014/main" id="{89E22D04-25C8-4550-8D92-4E0C92036FEC}"/>
              </a:ext>
            </a:extLst>
          </p:cNvPr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3108" y="6503408"/>
            <a:ext cx="1180309" cy="2714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32404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3" r:id="rId12"/>
    <p:sldLayoutId id="2147483674" r:id="rId13"/>
    <p:sldLayoutId id="2147483675" r:id="rId14"/>
  </p:sldLayoutIdLst>
  <p:hf hd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Bebas Neue" panose="020B0606020202050201" pitchFamily="34" charset="0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Arial" panose="020B0604020202020204" pitchFamily="34" charset="0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Arial" panose="020B0604020202020204" pitchFamily="34" charset="0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Arial" panose="020B0604020202020204" pitchFamily="34" charset="0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Arial" panose="020B0604020202020204" pitchFamily="34" charset="0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Arial" panose="020B0604020202020204" pitchFamily="34" charset="0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-212683" y="2424444"/>
            <a:ext cx="848973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cap="all" dirty="0" smtClean="0">
                <a:latin typeface="Bebas Neue" panose="020B0606020202050201"/>
              </a:rPr>
              <a:t>Welcome Back to</a:t>
            </a:r>
          </a:p>
          <a:p>
            <a:pPr algn="ctr"/>
            <a:r>
              <a:rPr lang="en-US" sz="6000" b="1" cap="all" dirty="0" smtClean="0">
                <a:solidFill>
                  <a:schemeClr val="accent1"/>
                </a:solidFill>
                <a:latin typeface="Bebas Neue" panose="020B0606020202050201"/>
              </a:rPr>
              <a:t>Money Basics</a:t>
            </a:r>
            <a:endParaRPr lang="en-US" sz="6000" b="1" dirty="0">
              <a:solidFill>
                <a:schemeClr val="accent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03185" y="4580283"/>
            <a:ext cx="6858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 peer-led, person-directed, and strengths-based</a:t>
            </a:r>
          </a:p>
          <a:p>
            <a:pPr algn="ct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financial empowerment training for individuals who experience mental health and/or addiction challenges </a:t>
            </a:r>
          </a:p>
        </p:txBody>
      </p:sp>
      <p:sp>
        <p:nvSpPr>
          <p:cNvPr id="6" name="Footer Placeholder 3">
            <a:extLst>
              <a:ext uri="{FF2B5EF4-FFF2-40B4-BE49-F238E27FC236}">
                <a16:creationId xmlns="" xmlns:a16="http://schemas.microsoft.com/office/drawing/2014/main" id="{9AD81A3A-D78A-432F-8B4E-8C6E62EF66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86186" y="6459787"/>
            <a:ext cx="4822804" cy="365125"/>
          </a:xfrm>
        </p:spPr>
        <p:txBody>
          <a:bodyPr/>
          <a:lstStyle/>
          <a:p>
            <a:r>
              <a:rPr lang="en-US" dirty="0"/>
              <a:t>Mental Health &amp; Addiction Association of Oregon</a:t>
            </a:r>
          </a:p>
        </p:txBody>
      </p:sp>
      <p:sp>
        <p:nvSpPr>
          <p:cNvPr id="9" name="Slide Number Placeholder 4">
            <a:extLst>
              <a:ext uri="{FF2B5EF4-FFF2-40B4-BE49-F238E27FC236}">
                <a16:creationId xmlns="" xmlns:a16="http://schemas.microsoft.com/office/drawing/2014/main" id="{76319102-84B2-4694-AA50-6E55C5C84D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900460" y="6459787"/>
            <a:ext cx="1312025" cy="365125"/>
          </a:xfrm>
        </p:spPr>
        <p:txBody>
          <a:bodyPr/>
          <a:lstStyle/>
          <a:p>
            <a:fld id="{FCD4C485-E621-4037-BCCE-53FA28E14780}" type="slidenum">
              <a:rPr lang="en-US" smtClean="0"/>
              <a:pPr/>
              <a:t>1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61185" y="2207596"/>
            <a:ext cx="4455995" cy="33419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192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79" y="286605"/>
            <a:ext cx="10678709" cy="1450757"/>
          </a:xfrm>
        </p:spPr>
        <p:txBody>
          <a:bodyPr>
            <a:normAutofit/>
          </a:bodyPr>
          <a:lstStyle/>
          <a:p>
            <a:r>
              <a:rPr lang="en-US" sz="4400" dirty="0" smtClean="0"/>
              <a:t>Example of a </a:t>
            </a:r>
            <a:r>
              <a:rPr lang="en-US" sz="4400" dirty="0" smtClean="0">
                <a:solidFill>
                  <a:schemeClr val="tx2"/>
                </a:solidFill>
              </a:rPr>
              <a:t>Strengths, Gifts, Capacities </a:t>
            </a:r>
            <a:r>
              <a:rPr lang="en-US" sz="4400" dirty="0" smtClean="0"/>
              <a:t>Worksheet</a:t>
            </a:r>
            <a:endParaRPr lang="en-US" sz="44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1435193"/>
              </p:ext>
            </p:extLst>
          </p:nvPr>
        </p:nvGraphicFramePr>
        <p:xfrm>
          <a:off x="3409089" y="2173572"/>
          <a:ext cx="5099901" cy="324966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5099901"/>
              </a:tblGrid>
              <a:tr h="41044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Strengths, Gifts, &amp; Capacities</a:t>
                      </a:r>
                      <a:endParaRPr lang="en-US" sz="1800" b="1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261969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 have a great memory.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 am good with numbers.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 have a great sense of humor.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 keep organized records.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 am always on time for appointments.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 am very good with animals.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 stay active and am on three committees.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Mental Health &amp; Addiction Association of Oregon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4C485-E621-4037-BCCE-53FA28E14780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3819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of a </a:t>
            </a:r>
            <a:r>
              <a:rPr lang="en-US" dirty="0" smtClean="0">
                <a:solidFill>
                  <a:schemeClr val="tx2"/>
                </a:solidFill>
              </a:rPr>
              <a:t>Financial Dream </a:t>
            </a:r>
            <a:r>
              <a:rPr lang="en-US" dirty="0" smtClean="0"/>
              <a:t>Worksheet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50014250"/>
              </p:ext>
            </p:extLst>
          </p:nvPr>
        </p:nvGraphicFramePr>
        <p:xfrm>
          <a:off x="3553905" y="1909060"/>
          <a:ext cx="4439649" cy="4118058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4439649"/>
              </a:tblGrid>
              <a:tr h="29203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My Financial Dream/Goal</a:t>
                      </a:r>
                      <a:endParaRPr lang="en-US" sz="1800" b="1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380259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 have a full-time job in an office.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 own a nice house in a good neighborhood.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 have my own dog.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 have a good car.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 plan trips to Hawaii and The Bahamas.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 have a credit card in my own name.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 have at least $5000.00 in savings.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 have a good retirement plan.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 go out to eat at a nice restaurant at least twice a month.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 have a hot tub.</a:t>
                      </a:r>
                      <a:endParaRPr lang="en-US" sz="18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Mental Health &amp; Addiction Association of Oregon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4C485-E621-4037-BCCE-53FA28E14780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24246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1"/>
                </a:solidFill>
              </a:rPr>
              <a:t>Discussion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 smtClean="0"/>
              <a:t>Any thoughts/questions/comments about the PDP process?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S</a:t>
            </a:r>
            <a:r>
              <a:rPr lang="en-US" dirty="0" smtClean="0"/>
              <a:t>hare one item from your </a:t>
            </a:r>
            <a:r>
              <a:rPr lang="en-US" dirty="0" smtClean="0">
                <a:solidFill>
                  <a:schemeClr val="accent2"/>
                </a:solidFill>
              </a:rPr>
              <a:t>Financial </a:t>
            </a:r>
            <a:r>
              <a:rPr lang="en-US" dirty="0">
                <a:solidFill>
                  <a:schemeClr val="accent2"/>
                </a:solidFill>
              </a:rPr>
              <a:t>D</a:t>
            </a:r>
            <a:r>
              <a:rPr lang="en-US" dirty="0" smtClean="0">
                <a:solidFill>
                  <a:schemeClr val="accent2"/>
                </a:solidFill>
              </a:rPr>
              <a:t>ream </a:t>
            </a:r>
            <a:r>
              <a:rPr lang="en-US" dirty="0" smtClean="0"/>
              <a:t>and/or </a:t>
            </a:r>
            <a:r>
              <a:rPr lang="en-US" dirty="0" smtClean="0">
                <a:solidFill>
                  <a:schemeClr val="accent2"/>
                </a:solidFill>
              </a:rPr>
              <a:t>Action Plan </a:t>
            </a:r>
            <a:r>
              <a:rPr lang="en-US" dirty="0" smtClean="0"/>
              <a:t>worksheets.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Mental Health &amp; Addiction Association of Oregon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4C485-E621-4037-BCCE-53FA28E14780}" type="slidenum">
              <a:rPr lang="en-US" smtClean="0"/>
              <a:pPr/>
              <a:t>12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54543" y="2683239"/>
            <a:ext cx="4609968" cy="34574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913638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1"/>
                </a:solidFill>
              </a:rPr>
              <a:t>Wrap-Up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79" y="1845734"/>
            <a:ext cx="7366237" cy="4130860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 smtClean="0"/>
              <a:t>Thank you all for your participation today!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Are there any questions?</a:t>
            </a:r>
          </a:p>
          <a:p>
            <a:pPr marL="457200" indent="-457200">
              <a:buFont typeface="+mj-lt"/>
              <a:buAutoNum type="arabicPeriod"/>
            </a:pPr>
            <a:r>
              <a:rPr lang="en-US" b="1" dirty="0" smtClean="0">
                <a:solidFill>
                  <a:schemeClr val="accent2"/>
                </a:solidFill>
              </a:rPr>
              <a:t>Homework: </a:t>
            </a:r>
          </a:p>
          <a:p>
            <a:pPr marL="749808" lvl="1" indent="-457200">
              <a:buFont typeface="+mj-lt"/>
              <a:buAutoNum type="alphaLcPeriod"/>
            </a:pPr>
            <a:r>
              <a:rPr lang="en-US" dirty="0" smtClean="0"/>
              <a:t>Choose one more money saving idea and commit to it for the week.</a:t>
            </a:r>
          </a:p>
          <a:p>
            <a:pPr marL="749808" lvl="1" indent="-457200">
              <a:buFont typeface="+mj-lt"/>
              <a:buAutoNum type="alphaLcPeriod"/>
            </a:pPr>
            <a:r>
              <a:rPr lang="en-US" dirty="0" smtClean="0"/>
              <a:t>Continue your money saving idea from last week (if it was helpful). Keep track of which ideas are going well and which are not. </a:t>
            </a:r>
          </a:p>
          <a:p>
            <a:pPr marL="749808" lvl="1" indent="-457200">
              <a:buFont typeface="+mj-lt"/>
              <a:buAutoNum type="alphaLcPeriod"/>
            </a:pPr>
            <a:r>
              <a:rPr lang="en-US" dirty="0" smtClean="0"/>
              <a:t>Gather all of your expenses (bills, grocery costs, medicine etc.) and bring this list to next class to help you create a personalized budget.</a:t>
            </a:r>
          </a:p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Mental Health &amp; Addiction Association of Oregon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4C485-E621-4037-BCCE-53FA28E14780}" type="slidenum">
              <a:rPr lang="en-US" smtClean="0"/>
              <a:pPr/>
              <a:t>13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25912" y="2482592"/>
            <a:ext cx="3809524" cy="2857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35701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Setting Financial Goals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Workshop </a:t>
            </a:r>
            <a:r>
              <a:rPr lang="en-US" dirty="0" smtClean="0"/>
              <a:t>2 </a:t>
            </a:r>
            <a:endParaRPr lang="en-US" dirty="0"/>
          </a:p>
          <a:p>
            <a:r>
              <a:rPr lang="en-US" dirty="0" smtClean="0"/>
              <a:t>pg. 30  </a:t>
            </a:r>
            <a:r>
              <a:rPr lang="en-US" dirty="0"/>
              <a:t>in student guide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E5E27AFA-B731-4AF1-B605-9D07330625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86186" y="6459787"/>
            <a:ext cx="4822804" cy="365125"/>
          </a:xfrm>
        </p:spPr>
        <p:txBody>
          <a:bodyPr/>
          <a:lstStyle/>
          <a:p>
            <a:r>
              <a:rPr lang="en-US" dirty="0"/>
              <a:t>Mental Health &amp; Addiction Association of Oregon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4C85A96C-B03B-4EBC-AE7D-5DDC7DD0BC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900460" y="6459787"/>
            <a:ext cx="1312025" cy="365125"/>
          </a:xfrm>
        </p:spPr>
        <p:txBody>
          <a:bodyPr/>
          <a:lstStyle/>
          <a:p>
            <a:fld id="{FCD4C485-E621-4037-BCCE-53FA28E14780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3625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1"/>
                </a:solidFill>
              </a:rPr>
              <a:t>Welcome Back!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smtClean="0"/>
              <a:t>Updates &amp; Sharing:</a:t>
            </a:r>
            <a:endParaRPr lang="en-US" dirty="0" smtClean="0"/>
          </a:p>
          <a:p>
            <a:pPr marL="635508" lvl="1" indent="-342900">
              <a:buFont typeface="+mj-lt"/>
              <a:buAutoNum type="arabicPeriod"/>
            </a:pPr>
            <a:r>
              <a:rPr lang="en-US" dirty="0" smtClean="0"/>
              <a:t>How did the money saving ideas homework go?</a:t>
            </a:r>
          </a:p>
          <a:p>
            <a:pPr marL="0" indent="0">
              <a:buNone/>
            </a:pPr>
            <a:r>
              <a:rPr lang="en-US" b="1" dirty="0" smtClean="0"/>
              <a:t>Today’s Agenda:</a:t>
            </a:r>
          </a:p>
          <a:p>
            <a:pPr marL="544068" lvl="1" indent="-342900">
              <a:buFont typeface="+mj-lt"/>
              <a:buAutoNum type="arabicPeriod"/>
            </a:pPr>
            <a:r>
              <a:rPr lang="en-US" dirty="0" smtClean="0"/>
              <a:t>Learn about person-directed planning and how it can be a useful tool.</a:t>
            </a:r>
          </a:p>
          <a:p>
            <a:pPr marL="544068" lvl="1" indent="-342900">
              <a:buFont typeface="+mj-lt"/>
              <a:buAutoNum type="arabicPeriod"/>
            </a:pPr>
            <a:r>
              <a:rPr lang="en-US" dirty="0" smtClean="0"/>
              <a:t>Create your own unique person-centered plan to achieve your financial goals, which will include: </a:t>
            </a:r>
          </a:p>
          <a:p>
            <a:pPr marL="726948" lvl="2" indent="-342900">
              <a:buFont typeface="+mj-lt"/>
              <a:buAutoNum type="alphaLcPeriod"/>
            </a:pPr>
            <a:r>
              <a:rPr lang="en-US" sz="1600" dirty="0" smtClean="0"/>
              <a:t>Your life now</a:t>
            </a:r>
          </a:p>
          <a:p>
            <a:pPr marL="726948" lvl="2" indent="-342900">
              <a:buFont typeface="+mj-lt"/>
              <a:buAutoNum type="alphaLcPeriod"/>
            </a:pPr>
            <a:r>
              <a:rPr lang="en-US" sz="1600" dirty="0" smtClean="0"/>
              <a:t>What works and what doesn’t when it comes to your finances</a:t>
            </a:r>
          </a:p>
          <a:p>
            <a:pPr marL="726948" lvl="2" indent="-342900">
              <a:buFont typeface="+mj-lt"/>
              <a:buAutoNum type="alphaLcPeriod"/>
            </a:pPr>
            <a:r>
              <a:rPr lang="en-US" sz="1600" dirty="0" smtClean="0"/>
              <a:t>Your strengths, gifts and capacities</a:t>
            </a:r>
          </a:p>
          <a:p>
            <a:pPr marL="726948" lvl="2" indent="-342900">
              <a:buFont typeface="+mj-lt"/>
              <a:buAutoNum type="alphaLcPeriod"/>
            </a:pPr>
            <a:r>
              <a:rPr lang="en-US" sz="1600" dirty="0" smtClean="0"/>
              <a:t>Your financial dreams and goals</a:t>
            </a:r>
          </a:p>
          <a:p>
            <a:pPr marL="726948" lvl="2" indent="-342900">
              <a:buFont typeface="+mj-lt"/>
              <a:buAutoNum type="alphaLcPeriod"/>
            </a:pPr>
            <a:r>
              <a:rPr lang="en-US" sz="1600" dirty="0" smtClean="0"/>
              <a:t>Your life one year from now</a:t>
            </a:r>
          </a:p>
          <a:p>
            <a:pPr marL="726948" lvl="2" indent="-342900">
              <a:buFont typeface="+mj-lt"/>
              <a:buAutoNum type="alphaLcPeriod"/>
            </a:pPr>
            <a:r>
              <a:rPr lang="en-US" sz="1600" dirty="0" smtClean="0"/>
              <a:t>An action plan to achieve these financial/life goals</a:t>
            </a:r>
          </a:p>
          <a:p>
            <a:pPr marL="726948" lvl="2" indent="-342900">
              <a:buFont typeface="+mj-lt"/>
              <a:buAutoNum type="alphaLcPeriod"/>
            </a:pPr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Mental Health &amp; Addiction Association of Oregon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4C485-E621-4037-BCCE-53FA28E14780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20890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1"/>
                </a:solidFill>
              </a:rPr>
              <a:t>Community Agreement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Mental Health &amp; Addiction Association of Oregon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4C485-E621-4037-BCCE-53FA28E14780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47458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1"/>
                </a:solidFill>
              </a:rPr>
              <a:t>Learning Objectives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76834"/>
            <a:ext cx="10205458" cy="1829830"/>
          </a:xfrm>
        </p:spPr>
        <p:txBody>
          <a:bodyPr anchor="ctr">
            <a:normAutofit/>
          </a:bodyPr>
          <a:lstStyle/>
          <a:p>
            <a:pPr marL="0" lvl="0" indent="0">
              <a:buNone/>
            </a:pPr>
            <a:r>
              <a:rPr lang="en-US" sz="1800" i="1" dirty="0" smtClean="0"/>
              <a:t>Upon </a:t>
            </a:r>
            <a:r>
              <a:rPr lang="en-US" sz="1800" i="1" dirty="0"/>
              <a:t>conclusion of </a:t>
            </a:r>
            <a:r>
              <a:rPr lang="en-US" sz="1800" i="1" dirty="0" smtClean="0"/>
              <a:t>Workshop </a:t>
            </a:r>
            <a:r>
              <a:rPr lang="en-US" sz="1800" i="1" dirty="0" smtClean="0"/>
              <a:t>2, participants </a:t>
            </a:r>
            <a:r>
              <a:rPr lang="en-US" sz="1800" i="1" dirty="0"/>
              <a:t>will</a:t>
            </a:r>
            <a:r>
              <a:rPr lang="en-US" sz="1800" i="1" dirty="0" smtClean="0"/>
              <a:t>: 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US" sz="1800" dirty="0" smtClean="0"/>
              <a:t>Have </a:t>
            </a:r>
            <a:r>
              <a:rPr lang="en-US" sz="1800" dirty="0"/>
              <a:t>a basic understanding of person-centered planning and why it can be useful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US" sz="1800" dirty="0"/>
              <a:t>Create their own Person-Directed Plan (for their Financial Dream/Goal)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1800" dirty="0"/>
              <a:t>Create an action plan for achieving their financial goals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F7E95B77-E7CD-496D-95D3-845E631192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86186" y="6459787"/>
            <a:ext cx="4822804" cy="365125"/>
          </a:xfrm>
        </p:spPr>
        <p:txBody>
          <a:bodyPr/>
          <a:lstStyle/>
          <a:p>
            <a:r>
              <a:rPr lang="en-US" dirty="0"/>
              <a:t>Mental Health &amp; Addiction Association of Oregon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F9F382B7-F710-4AD3-B180-BC0E18DCDC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900460" y="6459787"/>
            <a:ext cx="1312025" cy="365125"/>
          </a:xfrm>
        </p:spPr>
        <p:txBody>
          <a:bodyPr/>
          <a:lstStyle/>
          <a:p>
            <a:fld id="{FCD4C485-E621-4037-BCCE-53FA28E14780}" type="slidenum">
              <a:rPr lang="en-US" smtClean="0"/>
              <a:pPr/>
              <a:t>5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2826" y="3409503"/>
            <a:ext cx="3809524" cy="2857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6880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1"/>
                </a:solidFill>
              </a:rPr>
              <a:t>Person-Directed Planning (PDP)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07345" y="1858091"/>
            <a:ext cx="7188882" cy="40233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>
                <a:solidFill>
                  <a:schemeClr val="tx1"/>
                </a:solidFill>
              </a:rPr>
              <a:t>What is person-directed planning? </a:t>
            </a:r>
          </a:p>
          <a:p>
            <a:pPr marL="0" indent="0">
              <a:buNone/>
            </a:pPr>
            <a:r>
              <a:rPr lang="en-US" dirty="0" smtClean="0"/>
              <a:t>A tool for making life changes and achieving life goals.</a:t>
            </a:r>
          </a:p>
          <a:p>
            <a:pPr marL="0" indent="0">
              <a:buNone/>
            </a:pPr>
            <a:r>
              <a:rPr lang="en-US" dirty="0" smtClean="0"/>
              <a:t>Focuses on your strengths and helps you to identify your long-term goals and the short-term steps you can take to get there.</a:t>
            </a:r>
          </a:p>
          <a:p>
            <a:pPr marL="0" indent="0">
              <a:buNone/>
            </a:pPr>
            <a:r>
              <a:rPr lang="en-US" b="1" dirty="0">
                <a:solidFill>
                  <a:schemeClr val="tx1"/>
                </a:solidFill>
              </a:rPr>
              <a:t>The </a:t>
            </a:r>
            <a:r>
              <a:rPr lang="en-US" b="1" dirty="0" smtClean="0">
                <a:solidFill>
                  <a:schemeClr val="tx1"/>
                </a:solidFill>
              </a:rPr>
              <a:t>rules</a:t>
            </a:r>
            <a:r>
              <a:rPr lang="en-US" b="1" dirty="0">
                <a:solidFill>
                  <a:schemeClr val="tx1"/>
                </a:solidFill>
              </a:rPr>
              <a:t>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 Be </a:t>
            </a:r>
            <a:r>
              <a:rPr lang="en-US" dirty="0"/>
              <a:t>gentle with yourself. </a:t>
            </a: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 Dream </a:t>
            </a:r>
            <a:r>
              <a:rPr lang="en-US" dirty="0"/>
              <a:t>big without barriers! Imagine your life in 1 </a:t>
            </a:r>
            <a:r>
              <a:rPr lang="en-US" dirty="0" smtClean="0"/>
              <a:t>year or 10 and identify </a:t>
            </a:r>
            <a:r>
              <a:rPr lang="en-US" dirty="0"/>
              <a:t>the steps needed to move toward </a:t>
            </a:r>
            <a:r>
              <a:rPr lang="en-US" dirty="0" smtClean="0"/>
              <a:t>these </a:t>
            </a:r>
            <a:r>
              <a:rPr lang="en-US" dirty="0"/>
              <a:t>dreams.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 Be open </a:t>
            </a:r>
            <a:r>
              <a:rPr lang="en-US" dirty="0"/>
              <a:t>to the ideas of those around you.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Mental Health &amp; Addiction Association of Oregon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4C485-E621-4037-BCCE-53FA28E14780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24402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1"/>
                </a:solidFill>
              </a:rPr>
              <a:t>Person-Directed Planning Worksheets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pairs or small groups, complete the </a:t>
            </a:r>
            <a:r>
              <a:rPr lang="en-US" b="1" dirty="0" smtClean="0">
                <a:solidFill>
                  <a:schemeClr val="tx1"/>
                </a:solidFill>
              </a:rPr>
              <a:t>financial PDP worksheets </a:t>
            </a:r>
            <a:r>
              <a:rPr lang="en-US" dirty="0" smtClean="0"/>
              <a:t>in your Student Guidebook: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Life now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What works/What doesn’t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Strengths, gifts, capacities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Financial Dream/Goal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Life one year from now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Action Plan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Mental Health &amp; Addiction Association of Oregon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4C485-E621-4037-BCCE-53FA28E14780}" type="slidenum">
              <a:rPr lang="en-US" smtClean="0"/>
              <a:pPr/>
              <a:t>7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23184" y="2443397"/>
            <a:ext cx="3837481" cy="28781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04110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of a </a:t>
            </a:r>
            <a:r>
              <a:rPr lang="en-US" dirty="0" smtClean="0">
                <a:solidFill>
                  <a:schemeClr val="tx2"/>
                </a:solidFill>
              </a:rPr>
              <a:t>Life Now </a:t>
            </a:r>
            <a:r>
              <a:rPr lang="en-US" dirty="0" smtClean="0"/>
              <a:t>Worksheet: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92825814"/>
              </p:ext>
            </p:extLst>
          </p:nvPr>
        </p:nvGraphicFramePr>
        <p:xfrm>
          <a:off x="3307865" y="2159511"/>
          <a:ext cx="5637229" cy="3487917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5637229"/>
              </a:tblGrid>
              <a:tr h="55631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Life NOW</a:t>
                      </a:r>
                      <a:endParaRPr lang="en-US" sz="1800" b="1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293159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 live on SSI.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 live in a group home.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 have a checking account with $16.00 in it.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 don’t have any savings.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 don’t have a job.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My case manager makes most of my financial decisions.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 get nervous when I think about money.</a:t>
                      </a:r>
                      <a:endParaRPr lang="en-US" sz="18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Mental Health &amp; Addiction Association of Oregon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4C485-E621-4037-BCCE-53FA28E14780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4298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of a </a:t>
            </a:r>
            <a:r>
              <a:rPr lang="en-US" dirty="0" smtClean="0">
                <a:solidFill>
                  <a:schemeClr val="tx2"/>
                </a:solidFill>
              </a:rPr>
              <a:t>What Works/What Doesn’t</a:t>
            </a:r>
            <a:r>
              <a:rPr lang="en-US" dirty="0" smtClean="0"/>
              <a:t> Worksheet: 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64222283"/>
              </p:ext>
            </p:extLst>
          </p:nvPr>
        </p:nvGraphicFramePr>
        <p:xfrm>
          <a:off x="3176833" y="2064471"/>
          <a:ext cx="5938887" cy="4026409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2856680"/>
                <a:gridCol w="3082207"/>
              </a:tblGrid>
              <a:tr h="55626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What Works</a:t>
                      </a:r>
                      <a:endParaRPr lang="en-US" sz="18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What Doesn’t Work</a:t>
                      </a:r>
                      <a:endParaRPr lang="en-US" sz="18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256401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 am careful with my money.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 don’t lend friends any money.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 don’t borrow money from friends.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 am on time with making my loan payments every month.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8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When I am manic, sometimes I buy things I can’t afford.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 don’t have anything in savings.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 don’t have enough money to really do what I want to do.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8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Mental Health &amp; Addiction Association of Oregon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4C485-E621-4037-BCCE-53FA28E14780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7831798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Custom 1">
      <a:dk1>
        <a:srgbClr val="000000"/>
      </a:dk1>
      <a:lt1>
        <a:sysClr val="window" lastClr="FFFFFF"/>
      </a:lt1>
      <a:dk2>
        <a:srgbClr val="024B73"/>
      </a:dk2>
      <a:lt2>
        <a:srgbClr val="9DC541"/>
      </a:lt2>
      <a:accent1>
        <a:srgbClr val="564191"/>
      </a:accent1>
      <a:accent2>
        <a:srgbClr val="9DC541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602</TotalTime>
  <Words>810</Words>
  <Application>Microsoft Office PowerPoint</Application>
  <PresentationFormat>Widescreen</PresentationFormat>
  <Paragraphs>122</Paragraphs>
  <Slides>13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ＭＳ Ｐゴシック</vt:lpstr>
      <vt:lpstr>Arial</vt:lpstr>
      <vt:lpstr>Bebas Neue</vt:lpstr>
      <vt:lpstr>Calibri</vt:lpstr>
      <vt:lpstr>Cambria</vt:lpstr>
      <vt:lpstr>Retrospect</vt:lpstr>
      <vt:lpstr>PowerPoint Presentation</vt:lpstr>
      <vt:lpstr>Setting Financial Goals</vt:lpstr>
      <vt:lpstr>Welcome Back!</vt:lpstr>
      <vt:lpstr>Community Agreement</vt:lpstr>
      <vt:lpstr>Learning Objectives</vt:lpstr>
      <vt:lpstr>Person-Directed Planning (PDP)</vt:lpstr>
      <vt:lpstr>Person-Directed Planning Worksheets</vt:lpstr>
      <vt:lpstr>Example of a Life Now Worksheet:</vt:lpstr>
      <vt:lpstr>Example of a What Works/What Doesn’t Worksheet: </vt:lpstr>
      <vt:lpstr>Example of a Strengths, Gifts, Capacities Worksheet</vt:lpstr>
      <vt:lpstr>Example of a Financial Dream Worksheet</vt:lpstr>
      <vt:lpstr>Discussion</vt:lpstr>
      <vt:lpstr>Wrap-Up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MHAOLADMIN</dc:creator>
  <cp:lastModifiedBy>MHAOLADMIN</cp:lastModifiedBy>
  <cp:revision>52</cp:revision>
  <cp:lastPrinted>2021-06-08T15:54:08Z</cp:lastPrinted>
  <dcterms:created xsi:type="dcterms:W3CDTF">2021-11-09T00:18:20Z</dcterms:created>
  <dcterms:modified xsi:type="dcterms:W3CDTF">2022-08-24T00:11:22Z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