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67" r:id="rId3"/>
    <p:sldId id="343" r:id="rId4"/>
    <p:sldId id="262" r:id="rId5"/>
    <p:sldId id="260" r:id="rId6"/>
    <p:sldId id="345" r:id="rId7"/>
    <p:sldId id="344" r:id="rId8"/>
    <p:sldId id="275" r:id="rId9"/>
    <p:sldId id="359" r:id="rId10"/>
    <p:sldId id="347" r:id="rId11"/>
    <p:sldId id="263" r:id="rId12"/>
    <p:sldId id="264" r:id="rId13"/>
    <p:sldId id="358" r:id="rId14"/>
    <p:sldId id="346" r:id="rId15"/>
    <p:sldId id="349" r:id="rId16"/>
    <p:sldId id="350" r:id="rId17"/>
    <p:sldId id="351" r:id="rId18"/>
    <p:sldId id="356" r:id="rId19"/>
    <p:sldId id="357" r:id="rId20"/>
    <p:sldId id="355" r:id="rId21"/>
    <p:sldId id="352" r:id="rId22"/>
    <p:sldId id="353" r:id="rId23"/>
    <p:sldId id="268" r:id="rId24"/>
    <p:sldId id="354" r:id="rId2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968" autoAdjust="0"/>
  </p:normalViewPr>
  <p:slideViewPr>
    <p:cSldViewPr snapToGrid="0">
      <p:cViewPr varScale="1">
        <p:scale>
          <a:sx n="51" d="100"/>
          <a:sy n="51" d="100"/>
        </p:scale>
        <p:origin x="77" y="8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3330" tIns="46665" rIns="93330" bIns="46665"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5317964" y="0"/>
            <a:ext cx="4068339" cy="356357"/>
          </a:xfrm>
          <a:prstGeom prst="rect">
            <a:avLst/>
          </a:prstGeom>
        </p:spPr>
        <p:txBody>
          <a:bodyPr vert="horz" lIns="93330" tIns="46665" rIns="93330" bIns="46665" rtlCol="0"/>
          <a:lstStyle>
            <a:lvl1pPr algn="r">
              <a:defRPr sz="1200"/>
            </a:lvl1pPr>
          </a:lstStyle>
          <a:p>
            <a:fld id="{FAB6D6AE-30FC-4100-AE85-917914331324}" type="datetimeFigureOut">
              <a:rPr lang="en-US" smtClean="0">
                <a:latin typeface="Arial" panose="020B0604020202020204" pitchFamily="34" charset="0"/>
              </a:rPr>
              <a:t>8/23/2022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1" y="6746121"/>
            <a:ext cx="4068339" cy="356356"/>
          </a:xfrm>
          <a:prstGeom prst="rect">
            <a:avLst/>
          </a:prstGeom>
        </p:spPr>
        <p:txBody>
          <a:bodyPr vert="horz" lIns="93330" tIns="46665" rIns="93330" bIns="46665"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5317964" y="6746121"/>
            <a:ext cx="4068339" cy="356356"/>
          </a:xfrm>
          <a:prstGeom prst="rect">
            <a:avLst/>
          </a:prstGeom>
        </p:spPr>
        <p:txBody>
          <a:bodyPr vert="horz" lIns="93330" tIns="46665" rIns="93330" bIns="46665" rtlCol="0" anchor="b"/>
          <a:lstStyle>
            <a:lvl1pPr algn="r">
              <a:defRPr sz="1200"/>
            </a:lvl1pPr>
          </a:lstStyle>
          <a:p>
            <a:fld id="{238E1816-A8AF-473F-A483-F720F86C762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85637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3330" tIns="46665" rIns="93330" bIns="46665"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3330" tIns="46665" rIns="93330" bIns="46665" rtlCol="0"/>
          <a:lstStyle>
            <a:lvl1pPr algn="r">
              <a:defRPr sz="1200">
                <a:latin typeface="Arial" panose="020B0604020202020204" pitchFamily="34" charset="0"/>
              </a:defRPr>
            </a:lvl1pPr>
          </a:lstStyle>
          <a:p>
            <a:fld id="{F465D94D-DDB9-424D-BBD7-FE4B0C076C68}" type="datetimeFigureOut">
              <a:rPr lang="en-US" smtClean="0"/>
              <a:pPr/>
              <a:t>8/23/2022</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3330" tIns="46665" rIns="93330" bIns="46665" rtlCol="0" anchor="ctr"/>
          <a:lstStyle/>
          <a:p>
            <a:endParaRPr lang="en-US" dirty="0"/>
          </a:p>
        </p:txBody>
      </p:sp>
      <p:sp>
        <p:nvSpPr>
          <p:cNvPr id="5" name="Notes Placeholder 4"/>
          <p:cNvSpPr>
            <a:spLocks noGrp="1"/>
          </p:cNvSpPr>
          <p:nvPr>
            <p:ph type="body" sz="quarter" idx="3"/>
          </p:nvPr>
        </p:nvSpPr>
        <p:spPr>
          <a:xfrm>
            <a:off x="938848" y="3418067"/>
            <a:ext cx="7510780" cy="2796600"/>
          </a:xfrm>
          <a:prstGeom prst="rect">
            <a:avLst/>
          </a:prstGeom>
        </p:spPr>
        <p:txBody>
          <a:bodyPr vert="horz" lIns="93330" tIns="46665" rIns="93330" bIns="466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746121"/>
            <a:ext cx="4068339" cy="356356"/>
          </a:xfrm>
          <a:prstGeom prst="rect">
            <a:avLst/>
          </a:prstGeom>
        </p:spPr>
        <p:txBody>
          <a:bodyPr vert="horz" lIns="93330" tIns="46665" rIns="93330" bIns="46665"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317964" y="6746121"/>
            <a:ext cx="4068339" cy="356356"/>
          </a:xfrm>
          <a:prstGeom prst="rect">
            <a:avLst/>
          </a:prstGeom>
        </p:spPr>
        <p:txBody>
          <a:bodyPr vert="horz" lIns="93330" tIns="46665" rIns="93330" bIns="46665" rtlCol="0" anchor="b"/>
          <a:lstStyle>
            <a:lvl1pPr algn="r">
              <a:defRPr sz="1200">
                <a:latin typeface="Arial" panose="020B0604020202020204" pitchFamily="34" charset="0"/>
              </a:defRPr>
            </a:lvl1pPr>
          </a:lstStyle>
          <a:p>
            <a:fld id="{B9DBAED6-00C9-4AA9-B48A-B25E040B3485}" type="slidenum">
              <a:rPr lang="en-US" smtClean="0"/>
              <a:pPr/>
              <a:t>‹#›</a:t>
            </a:fld>
            <a:endParaRPr lang="en-US" dirty="0"/>
          </a:p>
        </p:txBody>
      </p:sp>
    </p:spTree>
    <p:extLst>
      <p:ext uri="{BB962C8B-B14F-4D97-AF65-F5344CB8AC3E}">
        <p14:creationId xmlns:p14="http://schemas.microsoft.com/office/powerpoint/2010/main" val="225596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70B837-E153-4BB9-92EA-8DF8E0116A6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0156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70B837-E153-4BB9-92EA-8DF8E0116A6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04222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70B837-E153-4BB9-92EA-8DF8E0116A6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97132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Bebas Neue" panose="020B0606020202050201"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xmlns="" id="{E8EF0070-BF60-4084-91F5-F2DBA605A0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402316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spTree>
    <p:extLst>
      <p:ext uri="{BB962C8B-B14F-4D97-AF65-F5344CB8AC3E}">
        <p14:creationId xmlns:p14="http://schemas.microsoft.com/office/powerpoint/2010/main" val="113993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spTree>
    <p:extLst>
      <p:ext uri="{BB962C8B-B14F-4D97-AF65-F5344CB8AC3E}">
        <p14:creationId xmlns:p14="http://schemas.microsoft.com/office/powerpoint/2010/main" val="147591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1097282" y="6459787"/>
            <a:ext cx="2472271" cy="365125"/>
          </a:xfrm>
          <a:prstGeom prst="rect">
            <a:avLst/>
          </a:prstGeom>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r>
              <a:rPr lang="en-US" altLang="en-US"/>
              <a:t>Mental Health &amp; Addiction Association of Oregon</a:t>
            </a:r>
            <a:endParaRPr lang="en-US" altLang="en-US" dirty="0"/>
          </a:p>
        </p:txBody>
      </p:sp>
      <p:sp>
        <p:nvSpPr>
          <p:cNvPr id="5" name="Rectangle 5"/>
          <p:cNvSpPr>
            <a:spLocks noGrp="1" noChangeArrowheads="1"/>
          </p:cNvSpPr>
          <p:nvPr>
            <p:ph type="sldNum" idx="12"/>
          </p:nvPr>
        </p:nvSpPr>
        <p:spPr/>
        <p:txBody>
          <a:bodyPr/>
          <a:lstStyle>
            <a:lvl1pPr>
              <a:defRPr>
                <a:latin typeface="Cambria" pitchFamily="18" charset="0"/>
                <a:ea typeface="ＭＳ Ｐゴシック" pitchFamily="34" charset="-128"/>
              </a:defRPr>
            </a:lvl1pPr>
          </a:lstStyle>
          <a:p>
            <a:pPr>
              <a:defRPr/>
            </a:pPr>
            <a:fld id="{59B10FD0-5A8D-4A49-A0DA-914526E842A8}" type="slidenum">
              <a:rPr lang="en-US"/>
              <a:pPr>
                <a:defRPr/>
              </a:pPr>
              <a:t>‹#›</a:t>
            </a:fld>
            <a:endParaRPr lang="en-US"/>
          </a:p>
        </p:txBody>
      </p:sp>
    </p:spTree>
    <p:extLst>
      <p:ext uri="{BB962C8B-B14F-4D97-AF65-F5344CB8AC3E}">
        <p14:creationId xmlns:p14="http://schemas.microsoft.com/office/powerpoint/2010/main" val="64591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rtlCol="0">
            <a:normAutofit/>
          </a:bodyPr>
          <a:lstStyle/>
          <a:p>
            <a:pPr lvl="0"/>
            <a:r>
              <a:rPr lang="en-US" noProof="0" smtClean="0"/>
              <a:t>Click icon to add table</a:t>
            </a:r>
            <a:endParaRPr lang="en-US" noProof="0"/>
          </a:p>
        </p:txBody>
      </p:sp>
      <p:sp>
        <p:nvSpPr>
          <p:cNvPr id="4" name="Date Placeholder 3"/>
          <p:cNvSpPr>
            <a:spLocks noGrp="1"/>
          </p:cNvSpPr>
          <p:nvPr>
            <p:ph type="dt" sz="half" idx="10"/>
          </p:nvPr>
        </p:nvSpPr>
        <p:spPr>
          <a:xfrm>
            <a:off x="1097282" y="6459787"/>
            <a:ext cx="2472271"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Mental Health &amp; Addiction Association of Oregon</a:t>
            </a:r>
          </a:p>
        </p:txBody>
      </p:sp>
      <p:sp>
        <p:nvSpPr>
          <p:cNvPr id="6" name="Slide Number Placeholder 5"/>
          <p:cNvSpPr>
            <a:spLocks noGrp="1"/>
          </p:cNvSpPr>
          <p:nvPr>
            <p:ph type="sldNum" sz="quarter" idx="12"/>
          </p:nvPr>
        </p:nvSpPr>
        <p:spPr/>
        <p:txBody>
          <a:bodyPr/>
          <a:lstStyle>
            <a:lvl1pPr>
              <a:defRPr/>
            </a:lvl1pPr>
          </a:lstStyle>
          <a:p>
            <a:pPr>
              <a:defRPr/>
            </a:pPr>
            <a:fld id="{7228B176-62EC-4564-912D-1523682AFA12}" type="slidenum">
              <a:rPr lang="en-US"/>
              <a:pPr>
                <a:defRPr/>
              </a:pPr>
              <a:t>‹#›</a:t>
            </a:fld>
            <a:endParaRPr lang="en-US"/>
          </a:p>
        </p:txBody>
      </p:sp>
    </p:spTree>
    <p:extLst>
      <p:ext uri="{BB962C8B-B14F-4D97-AF65-F5344CB8AC3E}">
        <p14:creationId xmlns:p14="http://schemas.microsoft.com/office/powerpoint/2010/main" val="379981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97282" y="6459787"/>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3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xmlns="" id="{552C571B-5C17-4174-AE0A-2FC581D050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87623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Bebas Neue" panose="020B0606020202050201"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xmlns="" id="{EA36610E-3E20-49B9-A57C-3B1F508379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83307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n-US"/>
              <a:t>Mental Health &amp; Addiction Association of Oregon</a:t>
            </a:r>
          </a:p>
        </p:txBody>
      </p:sp>
      <p:sp>
        <p:nvSpPr>
          <p:cNvPr id="7" name="Slide Number Placeholder 6"/>
          <p:cNvSpPr>
            <a:spLocks noGrp="1"/>
          </p:cNvSpPr>
          <p:nvPr>
            <p:ph type="sldNum" sz="quarter" idx="12"/>
          </p:nvPr>
        </p:nvSpPr>
        <p:spPr/>
        <p:txBody>
          <a:bodyPr/>
          <a:lstStyle/>
          <a:p>
            <a:fld id="{D33A319E-DD88-4A6E-B82B-2D9A6BA0984A}"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xmlns="" id="{CAB2248C-F6B6-4CEA-8FCC-85D750B07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386934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a:t>Mental Health &amp; Addiction Association of Oregon</a:t>
            </a:r>
          </a:p>
        </p:txBody>
      </p:sp>
      <p:sp>
        <p:nvSpPr>
          <p:cNvPr id="9" name="Slide Number Placeholder 8"/>
          <p:cNvSpPr>
            <a:spLocks noGrp="1"/>
          </p:cNvSpPr>
          <p:nvPr>
            <p:ph type="sldNum" sz="quarter" idx="12"/>
          </p:nvPr>
        </p:nvSpPr>
        <p:spPr/>
        <p:txBody>
          <a:bodyPr/>
          <a:lstStyle/>
          <a:p>
            <a:fld id="{FCD4C485-E621-4037-BCCE-53FA28E14780}" type="slidenum">
              <a:rPr lang="en-US" smtClean="0"/>
              <a:pPr/>
              <a:t>‹#›</a:t>
            </a:fld>
            <a:endParaRPr lang="en-US"/>
          </a:p>
        </p:txBody>
      </p:sp>
      <p:pic>
        <p:nvPicPr>
          <p:cNvPr id="11" name="Picture 10" descr="A picture containing text, clipart&#10;&#10;Description automatically generated">
            <a:extLst>
              <a:ext uri="{FF2B5EF4-FFF2-40B4-BE49-F238E27FC236}">
                <a16:creationId xmlns:a16="http://schemas.microsoft.com/office/drawing/2014/main" xmlns="" id="{ACE70D95-6414-4286-A8EC-F75FB5AF92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58057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n-US"/>
              <a:t>Mental Health &amp; Addiction Association of Oregon</a:t>
            </a:r>
          </a:p>
        </p:txBody>
      </p:sp>
      <p:sp>
        <p:nvSpPr>
          <p:cNvPr id="5" name="Slide Number Placeholder 4"/>
          <p:cNvSpPr>
            <a:spLocks noGrp="1"/>
          </p:cNvSpPr>
          <p:nvPr>
            <p:ph type="sldNum" sz="quarter" idx="12"/>
          </p:nvPr>
        </p:nvSpPr>
        <p:spPr/>
        <p:txBody>
          <a:bodyPr/>
          <a:lstStyle/>
          <a:p>
            <a:fld id="{3EE79A85-6FE2-4B5B-B4CA-87CA0F50BE38}" type="slidenum">
              <a:rPr lang="en-US" smtClean="0"/>
              <a:pPr/>
              <a:t>‹#›</a:t>
            </a:fld>
            <a:endParaRPr lang="en-US"/>
          </a:p>
        </p:txBody>
      </p:sp>
      <p:pic>
        <p:nvPicPr>
          <p:cNvPr id="6" name="Picture 5" descr="A picture containing text, clipart&#10;&#10;Description automatically generated">
            <a:extLst>
              <a:ext uri="{FF2B5EF4-FFF2-40B4-BE49-F238E27FC236}">
                <a16:creationId xmlns:a16="http://schemas.microsoft.com/office/drawing/2014/main" xmlns="" id="{DA146DA5-4CA7-44B1-8E8F-1DD5B4E6D6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335382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ltLang="en-US"/>
              <a:t>Mental Health &amp; Addiction Association of Oregon</a:t>
            </a:r>
            <a:endParaRPr lang="en-US" altLang="en-US" dirty="0"/>
          </a:p>
        </p:txBody>
      </p:sp>
      <p:sp>
        <p:nvSpPr>
          <p:cNvPr id="9" name="Slide Number Placeholder 8"/>
          <p:cNvSpPr>
            <a:spLocks noGrp="1"/>
          </p:cNvSpPr>
          <p:nvPr>
            <p:ph type="sldNum" sz="quarter" idx="12"/>
          </p:nvPr>
        </p:nvSpPr>
        <p:spPr/>
        <p:txBody>
          <a:bodyPr/>
          <a:lstStyle/>
          <a:p>
            <a:pPr>
              <a:defRPr/>
            </a:pPr>
            <a:fld id="{F3A7D529-EA99-4B2A-AA84-2AEA382FB195}" type="slidenum">
              <a:rPr lang="en-US" smtClean="0"/>
              <a:pPr>
                <a:defRPr/>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xmlns="" id="{DB48BECC-6BA7-4689-B614-EF09A67A9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65279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3" y="6459787"/>
            <a:ext cx="2618511"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US">
                <a:solidFill>
                  <a:srgbClr val="637052"/>
                </a:solidFill>
              </a:rPr>
              <a:t>Mental Health &amp; Addiction Association of Oregon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D4C485-E621-4037-BCCE-53FA28E14780}"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155209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97282" y="6459787"/>
            <a:ext cx="2472271"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Mental Health &amp; Addiction Association of Oregon</a:t>
            </a:r>
          </a:p>
        </p:txBody>
      </p:sp>
      <p:sp>
        <p:nvSpPr>
          <p:cNvPr id="7" name="Slide Number Placeholder 6"/>
          <p:cNvSpPr>
            <a:spLocks noGrp="1"/>
          </p:cNvSpPr>
          <p:nvPr>
            <p:ph type="sldNum" sz="quarter" idx="12"/>
          </p:nvPr>
        </p:nvSpPr>
        <p:spPr/>
        <p:txBody>
          <a:bodyPr/>
          <a:lstStyle/>
          <a:p>
            <a:fld id="{FCD4C485-E621-4037-BCCE-53FA28E14780}" type="slidenum">
              <a:rPr lang="en-US" smtClean="0"/>
              <a:pPr/>
              <a:t>‹#›</a:t>
            </a:fld>
            <a:endParaRPr lang="en-US"/>
          </a:p>
        </p:txBody>
      </p:sp>
    </p:spTree>
    <p:extLst>
      <p:ext uri="{BB962C8B-B14F-4D97-AF65-F5344CB8AC3E}">
        <p14:creationId xmlns:p14="http://schemas.microsoft.com/office/powerpoint/2010/main" val="14107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defRPr>
            </a:lvl1pPr>
          </a:lstStyle>
          <a:p>
            <a:pPr defTabSz="457200"/>
            <a:r>
              <a:rPr lang="en-US" smtClean="0">
                <a:solidFill>
                  <a:prstClr val="white">
                    <a:shade val="50000"/>
                  </a:prstClr>
                </a:solidFill>
              </a:rPr>
              <a:t>Mental Health &amp; Addiction Association of Oregon</a:t>
            </a:r>
            <a:endParaRPr lang="en-US" dirty="0">
              <a:solidFill>
                <a:prstClr val="white">
                  <a:shade val="50000"/>
                </a:prstClr>
              </a:solidFill>
            </a:endParaRP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defRPr>
            </a:lvl1pPr>
          </a:lstStyle>
          <a:p>
            <a:pPr defTabSz="457200"/>
            <a:fld id="{226D727D-7041-5744-9EBC-B0245723305A}" type="slidenum">
              <a:rPr lang="en-US" smtClean="0">
                <a:solidFill>
                  <a:prstClr val="white">
                    <a:shade val="50000"/>
                  </a:prstClr>
                </a:solidFill>
              </a:rPr>
              <a:pPr defTabSz="457200"/>
              <a:t>‹#›</a:t>
            </a:fld>
            <a:endParaRPr lang="en-US" dirty="0">
              <a:solidFill>
                <a:prstClr val="white">
                  <a:shade val="50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10;&#10;Description automatically generated">
            <a:extLst>
              <a:ext uri="{FF2B5EF4-FFF2-40B4-BE49-F238E27FC236}">
                <a16:creationId xmlns:a16="http://schemas.microsoft.com/office/drawing/2014/main" xmlns="" id="{89E22D04-25C8-4550-8D92-4E0C92036FE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66324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Bebas Neue" panose="020B0606020202050201"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3135" y="2301579"/>
            <a:ext cx="12946125" cy="1938992"/>
          </a:xfrm>
          <a:prstGeom prst="rect">
            <a:avLst/>
          </a:prstGeom>
          <a:noFill/>
        </p:spPr>
        <p:txBody>
          <a:bodyPr wrap="square" rtlCol="0">
            <a:spAutoFit/>
          </a:bodyPr>
          <a:lstStyle/>
          <a:p>
            <a:pPr algn="ctr"/>
            <a:r>
              <a:rPr lang="en-US" sz="6000" b="1" cap="all" dirty="0" smtClean="0">
                <a:latin typeface="Bebas Neue" panose="020B0606020202050201"/>
              </a:rPr>
              <a:t>Welcome to </a:t>
            </a:r>
          </a:p>
          <a:p>
            <a:pPr algn="ctr"/>
            <a:r>
              <a:rPr lang="en-US" sz="6000" b="1" cap="all" dirty="0" smtClean="0">
                <a:solidFill>
                  <a:schemeClr val="accent1"/>
                </a:solidFill>
                <a:latin typeface="Bebas Neue" panose="020B0606020202050201"/>
              </a:rPr>
              <a:t>Money Basics</a:t>
            </a:r>
            <a:endParaRPr lang="en-US" sz="6000" b="1" dirty="0">
              <a:solidFill>
                <a:schemeClr val="accent1"/>
              </a:solidFill>
            </a:endParaRPr>
          </a:p>
        </p:txBody>
      </p:sp>
      <p:sp>
        <p:nvSpPr>
          <p:cNvPr id="6" name="Footer Placeholder 3">
            <a:extLst>
              <a:ext uri="{FF2B5EF4-FFF2-40B4-BE49-F238E27FC236}">
                <a16:creationId xmlns:a16="http://schemas.microsoft.com/office/drawing/2014/main" xmlns="" id="{9AD81A3A-D78A-432F-8B4E-8C6E62EF6621}"/>
              </a:ext>
            </a:extLst>
          </p:cNvPr>
          <p:cNvSpPr>
            <a:spLocks noGrp="1"/>
          </p:cNvSpPr>
          <p:nvPr>
            <p:ph type="ftr" sz="quarter" idx="11"/>
          </p:nvPr>
        </p:nvSpPr>
        <p:spPr>
          <a:xfrm>
            <a:off x="3686186" y="6459787"/>
            <a:ext cx="4822804" cy="365125"/>
          </a:xfrm>
        </p:spPr>
        <p:txBody>
          <a:bodyPr/>
          <a:lstStyle/>
          <a:p>
            <a:r>
              <a:rPr lang="en-US" dirty="0"/>
              <a:t>Mental Health &amp; Addiction Association of Oregon</a:t>
            </a:r>
          </a:p>
        </p:txBody>
      </p:sp>
      <p:sp>
        <p:nvSpPr>
          <p:cNvPr id="9" name="Slide Number Placeholder 4">
            <a:extLst>
              <a:ext uri="{FF2B5EF4-FFF2-40B4-BE49-F238E27FC236}">
                <a16:creationId xmlns:a16="http://schemas.microsoft.com/office/drawing/2014/main" xmlns="" id="{76319102-84B2-4694-AA50-6E55C5C84D3E}"/>
              </a:ext>
            </a:extLst>
          </p:cNvPr>
          <p:cNvSpPr>
            <a:spLocks noGrp="1"/>
          </p:cNvSpPr>
          <p:nvPr>
            <p:ph type="sldNum" sz="quarter" idx="12"/>
          </p:nvPr>
        </p:nvSpPr>
        <p:spPr>
          <a:xfrm>
            <a:off x="9900460" y="6459787"/>
            <a:ext cx="1312025" cy="365125"/>
          </a:xfrm>
        </p:spPr>
        <p:txBody>
          <a:bodyPr/>
          <a:lstStyle/>
          <a:p>
            <a:fld id="{FCD4C485-E621-4037-BCCE-53FA28E14780}" type="slidenum">
              <a:rPr lang="en-US" smtClean="0"/>
              <a:pPr/>
              <a:t>1</a:t>
            </a:fld>
            <a:endParaRPr lang="en-US" dirty="0"/>
          </a:p>
        </p:txBody>
      </p:sp>
      <p:sp>
        <p:nvSpPr>
          <p:cNvPr id="3" name="TextBox 2"/>
          <p:cNvSpPr txBox="1"/>
          <p:nvPr/>
        </p:nvSpPr>
        <p:spPr>
          <a:xfrm>
            <a:off x="719529" y="4626263"/>
            <a:ext cx="6400799" cy="923330"/>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 peer-led, person-directed, and strengths-based</a:t>
            </a:r>
          </a:p>
          <a:p>
            <a:pPr algn="ctr"/>
            <a:r>
              <a:rPr lang="en-US" dirty="0" smtClean="0">
                <a:latin typeface="Arial" panose="020B0604020202020204" pitchFamily="34" charset="0"/>
                <a:cs typeface="Arial" panose="020B0604020202020204" pitchFamily="34" charset="0"/>
              </a:rPr>
              <a:t>financial empowerment training for individuals who experience mental health and/or addiction challenges </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185" y="2207596"/>
            <a:ext cx="4455995" cy="3341997"/>
          </a:xfrm>
          <a:prstGeom prst="rect">
            <a:avLst/>
          </a:prstGeom>
        </p:spPr>
      </p:pic>
    </p:spTree>
    <p:extLst>
      <p:ext uri="{BB962C8B-B14F-4D97-AF65-F5344CB8AC3E}">
        <p14:creationId xmlns:p14="http://schemas.microsoft.com/office/powerpoint/2010/main" val="172192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Today’s Agenda:</a:t>
            </a:r>
            <a:endParaRPr lang="en-US" dirty="0">
              <a:solidFill>
                <a:schemeClr val="accent1"/>
              </a:solidFill>
            </a:endParaRPr>
          </a:p>
        </p:txBody>
      </p:sp>
      <p:sp>
        <p:nvSpPr>
          <p:cNvPr id="3" name="Content Placeholder 2"/>
          <p:cNvSpPr>
            <a:spLocks noGrp="1"/>
          </p:cNvSpPr>
          <p:nvPr>
            <p:ph idx="1"/>
          </p:nvPr>
        </p:nvSpPr>
        <p:spPr>
          <a:xfrm>
            <a:off x="1097279" y="1845734"/>
            <a:ext cx="7700732" cy="4023360"/>
          </a:xfrm>
        </p:spPr>
        <p:txBody>
          <a:bodyPr>
            <a:normAutofit fontScale="92500" lnSpcReduction="10000"/>
          </a:bodyPr>
          <a:lstStyle/>
          <a:p>
            <a:pPr marL="457200" indent="-457200">
              <a:buFont typeface="+mj-lt"/>
              <a:buAutoNum type="arabicPeriod"/>
            </a:pPr>
            <a:r>
              <a:rPr lang="en-US" dirty="0" smtClean="0"/>
              <a:t>Go over the course goals, rules, and schedule; create a community agreement</a:t>
            </a:r>
            <a:r>
              <a:rPr lang="en-US" dirty="0"/>
              <a:t>.</a:t>
            </a:r>
            <a:endParaRPr lang="en-US" dirty="0" smtClean="0"/>
          </a:p>
          <a:p>
            <a:pPr marL="457200" indent="-457200">
              <a:buFont typeface="+mj-lt"/>
              <a:buAutoNum type="arabicPeriod"/>
            </a:pPr>
            <a:r>
              <a:rPr lang="en-US" dirty="0" smtClean="0"/>
              <a:t>Recognize pervasive thoughts, beliefs, and emotions we have about money.</a:t>
            </a:r>
          </a:p>
          <a:p>
            <a:pPr marL="457200" indent="-457200">
              <a:buFont typeface="+mj-lt"/>
              <a:buAutoNum type="arabicPeriod"/>
            </a:pPr>
            <a:r>
              <a:rPr lang="en-US" dirty="0" smtClean="0"/>
              <a:t>Think about the relationship between our mental health and/or challenges and our financial challenges.</a:t>
            </a:r>
          </a:p>
          <a:p>
            <a:pPr marL="457200" indent="-457200">
              <a:buFont typeface="+mj-lt"/>
              <a:buAutoNum type="arabicPeriod"/>
            </a:pPr>
            <a:r>
              <a:rPr lang="en-US" dirty="0" smtClean="0"/>
              <a:t>Identify ways to reduce financial stress and practice self-care.</a:t>
            </a:r>
          </a:p>
          <a:p>
            <a:pPr marL="457200" indent="-457200">
              <a:buFont typeface="+mj-lt"/>
              <a:buAutoNum type="arabicPeriod"/>
            </a:pPr>
            <a:r>
              <a:rPr lang="en-US" dirty="0" smtClean="0"/>
              <a:t>Learn about poverty, economic inequality, and economic insecurity in the United States and how these issues are intersectional. </a:t>
            </a:r>
          </a:p>
          <a:p>
            <a:pPr marL="457200" indent="-457200">
              <a:buFont typeface="+mj-lt"/>
              <a:buAutoNum type="arabicPeriod"/>
            </a:pPr>
            <a:r>
              <a:rPr lang="en-US" dirty="0" smtClean="0"/>
              <a:t>Learn about and discuss systemic racism, privilege, social justice, equity, and financial resilience.</a:t>
            </a:r>
          </a:p>
          <a:p>
            <a:pPr marL="457200" indent="-457200">
              <a:buFont typeface="+mj-lt"/>
              <a:buAutoNum type="arabicPeriod"/>
            </a:pPr>
            <a:r>
              <a:rPr lang="en-US" dirty="0" smtClean="0"/>
              <a:t>Identify our own individual course goals.</a:t>
            </a:r>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0544" y="2328055"/>
            <a:ext cx="3711455" cy="2783591"/>
          </a:xfrm>
          <a:prstGeom prst="rect">
            <a:avLst/>
          </a:prstGeom>
        </p:spPr>
      </p:pic>
    </p:spTree>
    <p:extLst>
      <p:ext uri="{BB962C8B-B14F-4D97-AF65-F5344CB8AC3E}">
        <p14:creationId xmlns:p14="http://schemas.microsoft.com/office/powerpoint/2010/main" val="921226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976" y="206383"/>
            <a:ext cx="10058400" cy="1450757"/>
          </a:xfrm>
        </p:spPr>
        <p:txBody>
          <a:bodyPr/>
          <a:lstStyle/>
          <a:p>
            <a:r>
              <a:rPr lang="en-US" dirty="0" smtClean="0">
                <a:solidFill>
                  <a:schemeClr val="accent1"/>
                </a:solidFill>
              </a:rPr>
              <a:t>Course Overview</a:t>
            </a:r>
            <a:endParaRPr lang="en-US" dirty="0">
              <a:solidFill>
                <a:schemeClr val="accent1"/>
              </a:solidFill>
            </a:endParaRPr>
          </a:p>
        </p:txBody>
      </p:sp>
      <p:sp>
        <p:nvSpPr>
          <p:cNvPr id="10" name="Content Placeholder 9"/>
          <p:cNvSpPr>
            <a:spLocks noGrp="1"/>
          </p:cNvSpPr>
          <p:nvPr>
            <p:ph sz="half" idx="1"/>
          </p:nvPr>
        </p:nvSpPr>
        <p:spPr>
          <a:xfrm>
            <a:off x="929286" y="1791549"/>
            <a:ext cx="5067477" cy="4481660"/>
          </a:xfrm>
        </p:spPr>
        <p:txBody>
          <a:bodyPr>
            <a:normAutofit fontScale="92500" lnSpcReduction="20000"/>
          </a:bodyPr>
          <a:lstStyle/>
          <a:p>
            <a:pPr marL="0" indent="0">
              <a:lnSpc>
                <a:spcPct val="100000"/>
              </a:lnSpc>
              <a:buNone/>
            </a:pPr>
            <a:r>
              <a:rPr lang="en-US" sz="1400" b="1" u="sng" dirty="0" smtClean="0"/>
              <a:t>Workshop </a:t>
            </a:r>
            <a:r>
              <a:rPr lang="en-US" sz="1400" b="1" u="sng" dirty="0" smtClean="0"/>
              <a:t>1 - Introduction to Money Basics</a:t>
            </a:r>
            <a:endParaRPr lang="en-US" sz="1600" dirty="0" smtClean="0"/>
          </a:p>
          <a:p>
            <a:pPr marL="342900" indent="-342900">
              <a:spcBef>
                <a:spcPts val="0"/>
              </a:spcBef>
              <a:spcAft>
                <a:spcPts val="0"/>
              </a:spcAft>
              <a:buFont typeface="+mj-lt"/>
              <a:buAutoNum type="arabicPeriod"/>
            </a:pPr>
            <a:r>
              <a:rPr lang="en-US" sz="1400" dirty="0" smtClean="0"/>
              <a:t>Welcome &amp; introductions</a:t>
            </a:r>
          </a:p>
          <a:p>
            <a:pPr marL="342900" indent="-342900">
              <a:spcBef>
                <a:spcPts val="0"/>
              </a:spcBef>
              <a:spcAft>
                <a:spcPts val="0"/>
              </a:spcAft>
              <a:buFont typeface="+mj-lt"/>
              <a:buAutoNum type="arabicPeriod"/>
            </a:pPr>
            <a:r>
              <a:rPr lang="en-US" sz="1400" dirty="0" smtClean="0"/>
              <a:t>Ground rules, course goals</a:t>
            </a:r>
          </a:p>
          <a:p>
            <a:pPr marL="342900" indent="-342900">
              <a:spcBef>
                <a:spcPts val="0"/>
              </a:spcBef>
              <a:spcAft>
                <a:spcPts val="0"/>
              </a:spcAft>
              <a:buFont typeface="+mj-lt"/>
              <a:buAutoNum type="arabicPeriod"/>
            </a:pPr>
            <a:r>
              <a:rPr lang="en-US" sz="1400" dirty="0" smtClean="0"/>
              <a:t>Thoughts &amp; beliefs about money</a:t>
            </a:r>
          </a:p>
          <a:p>
            <a:pPr marL="342900" indent="-342900">
              <a:spcBef>
                <a:spcPts val="0"/>
              </a:spcBef>
              <a:spcAft>
                <a:spcPts val="0"/>
              </a:spcAft>
              <a:buFont typeface="+mj-lt"/>
              <a:buAutoNum type="arabicPeriod"/>
            </a:pPr>
            <a:r>
              <a:rPr lang="en-US" sz="1400" dirty="0" smtClean="0"/>
              <a:t>Mental health/addiction and money issues</a:t>
            </a:r>
          </a:p>
          <a:p>
            <a:pPr marL="342900" indent="-342900">
              <a:spcBef>
                <a:spcPts val="0"/>
              </a:spcBef>
              <a:spcAft>
                <a:spcPts val="0"/>
              </a:spcAft>
              <a:buFont typeface="+mj-lt"/>
              <a:buAutoNum type="arabicPeriod"/>
            </a:pPr>
            <a:r>
              <a:rPr lang="en-US" sz="1400" dirty="0" smtClean="0"/>
              <a:t>Mindfulness tips to reduce financial stress</a:t>
            </a:r>
          </a:p>
          <a:p>
            <a:pPr marL="342900" indent="-342900">
              <a:spcBef>
                <a:spcPts val="0"/>
              </a:spcBef>
              <a:spcAft>
                <a:spcPts val="0"/>
              </a:spcAft>
              <a:buFont typeface="+mj-lt"/>
              <a:buAutoNum type="arabicPeriod"/>
            </a:pPr>
            <a:r>
              <a:rPr lang="en-US" sz="1400" dirty="0" smtClean="0"/>
              <a:t>Poverty, intersectionality, privilege &amp; social justice</a:t>
            </a:r>
          </a:p>
          <a:p>
            <a:pPr marL="342900" indent="-342900">
              <a:spcBef>
                <a:spcPts val="0"/>
              </a:spcBef>
              <a:spcAft>
                <a:spcPts val="0"/>
              </a:spcAft>
              <a:buFont typeface="+mj-lt"/>
              <a:buAutoNum type="arabicPeriod"/>
            </a:pPr>
            <a:r>
              <a:rPr lang="en-US" sz="1400" dirty="0" smtClean="0"/>
              <a:t>Economic resilience</a:t>
            </a:r>
          </a:p>
          <a:p>
            <a:pPr marL="342900" indent="-342900">
              <a:spcBef>
                <a:spcPts val="0"/>
              </a:spcBef>
              <a:spcAft>
                <a:spcPts val="0"/>
              </a:spcAft>
              <a:buFont typeface="+mj-lt"/>
              <a:buAutoNum type="arabicPeriod"/>
            </a:pPr>
            <a:r>
              <a:rPr lang="en-US" sz="1400" dirty="0" smtClean="0"/>
              <a:t>Individual course goals</a:t>
            </a:r>
          </a:p>
          <a:p>
            <a:pPr marL="342900" indent="-342900">
              <a:spcBef>
                <a:spcPts val="0"/>
              </a:spcBef>
              <a:spcAft>
                <a:spcPts val="0"/>
              </a:spcAft>
              <a:buFont typeface="+mj-lt"/>
              <a:buAutoNum type="arabicPeriod"/>
            </a:pPr>
            <a:r>
              <a:rPr lang="en-US" sz="1400" dirty="0" smtClean="0"/>
              <a:t>Money saving ideas</a:t>
            </a:r>
          </a:p>
          <a:p>
            <a:pPr marL="0" indent="0">
              <a:spcBef>
                <a:spcPts val="0"/>
              </a:spcBef>
              <a:spcAft>
                <a:spcPts val="0"/>
              </a:spcAft>
              <a:buNone/>
            </a:pPr>
            <a:endParaRPr lang="en-US" sz="1400" dirty="0"/>
          </a:p>
          <a:p>
            <a:pPr marL="0" indent="0">
              <a:lnSpc>
                <a:spcPct val="100000"/>
              </a:lnSpc>
              <a:spcBef>
                <a:spcPts val="0"/>
              </a:spcBef>
              <a:spcAft>
                <a:spcPts val="0"/>
              </a:spcAft>
              <a:buNone/>
            </a:pPr>
            <a:r>
              <a:rPr lang="en-US" sz="1400" b="1" u="sng" dirty="0" smtClean="0"/>
              <a:t>Workshop </a:t>
            </a:r>
            <a:r>
              <a:rPr lang="en-US" sz="1400" b="1" u="sng" dirty="0" smtClean="0"/>
              <a:t>2 – Financial Goals, Person Directed Plan </a:t>
            </a:r>
            <a:endParaRPr lang="en-US" sz="1400" b="1" u="sng" dirty="0"/>
          </a:p>
          <a:p>
            <a:pPr marL="342900" indent="-342900">
              <a:lnSpc>
                <a:spcPct val="100000"/>
              </a:lnSpc>
              <a:spcBef>
                <a:spcPts val="0"/>
              </a:spcBef>
              <a:spcAft>
                <a:spcPts val="0"/>
              </a:spcAft>
              <a:buFont typeface="+mj-lt"/>
              <a:buAutoNum type="arabicPeriod"/>
            </a:pPr>
            <a:r>
              <a:rPr lang="en-US" sz="1400" dirty="0" smtClean="0"/>
              <a:t>Class updates and sharing</a:t>
            </a:r>
          </a:p>
          <a:p>
            <a:pPr marL="342900" indent="-342900">
              <a:lnSpc>
                <a:spcPct val="100000"/>
              </a:lnSpc>
              <a:spcBef>
                <a:spcPts val="0"/>
              </a:spcBef>
              <a:spcAft>
                <a:spcPts val="0"/>
              </a:spcAft>
              <a:buFont typeface="+mj-lt"/>
              <a:buAutoNum type="arabicPeriod"/>
            </a:pPr>
            <a:r>
              <a:rPr lang="en-US" sz="1400" dirty="0" smtClean="0"/>
              <a:t>Person-directed planning</a:t>
            </a:r>
          </a:p>
          <a:p>
            <a:pPr marL="342900" indent="-342900">
              <a:lnSpc>
                <a:spcPct val="100000"/>
              </a:lnSpc>
              <a:spcBef>
                <a:spcPts val="0"/>
              </a:spcBef>
              <a:spcAft>
                <a:spcPts val="0"/>
              </a:spcAft>
              <a:buFont typeface="+mj-lt"/>
              <a:buAutoNum type="arabicPeriod"/>
            </a:pPr>
            <a:r>
              <a:rPr lang="en-US" sz="1400" dirty="0" smtClean="0"/>
              <a:t>Life now; what works and what doesn’t</a:t>
            </a:r>
          </a:p>
          <a:p>
            <a:pPr marL="342900" indent="-342900">
              <a:lnSpc>
                <a:spcPct val="100000"/>
              </a:lnSpc>
              <a:spcBef>
                <a:spcPts val="0"/>
              </a:spcBef>
              <a:spcAft>
                <a:spcPts val="0"/>
              </a:spcAft>
              <a:buFont typeface="+mj-lt"/>
              <a:buAutoNum type="arabicPeriod"/>
            </a:pPr>
            <a:r>
              <a:rPr lang="en-US" sz="1400" dirty="0" smtClean="0"/>
              <a:t>Strengths, gifts, capacities</a:t>
            </a:r>
          </a:p>
          <a:p>
            <a:pPr marL="342900" indent="-342900">
              <a:lnSpc>
                <a:spcPct val="100000"/>
              </a:lnSpc>
              <a:spcBef>
                <a:spcPts val="0"/>
              </a:spcBef>
              <a:spcAft>
                <a:spcPts val="0"/>
              </a:spcAft>
              <a:buFont typeface="+mj-lt"/>
              <a:buAutoNum type="arabicPeriod"/>
            </a:pPr>
            <a:r>
              <a:rPr lang="en-US" sz="1400" dirty="0" smtClean="0"/>
              <a:t>Financial dream, life one year from now</a:t>
            </a:r>
          </a:p>
          <a:p>
            <a:pPr marL="342900" indent="-342900">
              <a:lnSpc>
                <a:spcPct val="100000"/>
              </a:lnSpc>
              <a:spcBef>
                <a:spcPts val="0"/>
              </a:spcBef>
              <a:spcAft>
                <a:spcPts val="0"/>
              </a:spcAft>
              <a:buFont typeface="+mj-lt"/>
              <a:buAutoNum type="arabicPeriod"/>
            </a:pPr>
            <a:r>
              <a:rPr lang="en-US" sz="1400" dirty="0" smtClean="0"/>
              <a:t>Action Plan</a:t>
            </a:r>
          </a:p>
          <a:p>
            <a:pPr marL="0" indent="0">
              <a:buNone/>
            </a:pPr>
            <a:r>
              <a:rPr lang="en-US" sz="1400" b="1" u="sng" dirty="0" smtClean="0"/>
              <a:t>Workshop </a:t>
            </a:r>
            <a:r>
              <a:rPr lang="en-US" sz="1400" b="1" u="sng" dirty="0"/>
              <a:t>3 – Creating </a:t>
            </a:r>
            <a:r>
              <a:rPr lang="en-US" sz="1400" b="1" u="sng" dirty="0" smtClean="0"/>
              <a:t>a </a:t>
            </a:r>
            <a:r>
              <a:rPr lang="en-US" sz="1400" b="1" u="sng" dirty="0"/>
              <a:t>Budget, Resources to Save Money</a:t>
            </a:r>
            <a:endParaRPr lang="en-US" sz="1400" dirty="0"/>
          </a:p>
          <a:p>
            <a:pPr marL="342900" indent="-342900">
              <a:lnSpc>
                <a:spcPct val="100000"/>
              </a:lnSpc>
              <a:spcBef>
                <a:spcPts val="0"/>
              </a:spcBef>
              <a:spcAft>
                <a:spcPts val="0"/>
              </a:spcAft>
              <a:buFont typeface="+mj-lt"/>
              <a:buAutoNum type="arabicPeriod"/>
            </a:pPr>
            <a:r>
              <a:rPr lang="en-US" sz="1400" dirty="0"/>
              <a:t>Class updates and sharing</a:t>
            </a:r>
          </a:p>
          <a:p>
            <a:pPr marL="342900" indent="-342900">
              <a:lnSpc>
                <a:spcPct val="100000"/>
              </a:lnSpc>
              <a:spcBef>
                <a:spcPts val="0"/>
              </a:spcBef>
              <a:spcAft>
                <a:spcPts val="0"/>
              </a:spcAft>
              <a:buFont typeface="+mj-lt"/>
              <a:buAutoNum type="arabicPeriod"/>
            </a:pPr>
            <a:r>
              <a:rPr lang="en-US" sz="1400" dirty="0"/>
              <a:t>Fixed, variable, non-monthly, and unexpected expenses</a:t>
            </a:r>
          </a:p>
          <a:p>
            <a:pPr marL="342900" indent="-342900">
              <a:lnSpc>
                <a:spcPct val="100000"/>
              </a:lnSpc>
              <a:spcBef>
                <a:spcPts val="0"/>
              </a:spcBef>
              <a:spcAft>
                <a:spcPts val="0"/>
              </a:spcAft>
              <a:buFont typeface="+mj-lt"/>
              <a:buAutoNum type="arabicPeriod"/>
            </a:pPr>
            <a:r>
              <a:rPr lang="en-US" sz="1400" dirty="0"/>
              <a:t>Income and expenses; needs vs wants</a:t>
            </a:r>
          </a:p>
          <a:p>
            <a:pPr marL="342900" indent="-342900">
              <a:lnSpc>
                <a:spcPct val="100000"/>
              </a:lnSpc>
              <a:spcBef>
                <a:spcPts val="0"/>
              </a:spcBef>
              <a:spcAft>
                <a:spcPts val="0"/>
              </a:spcAft>
              <a:buFont typeface="+mj-lt"/>
              <a:buAutoNum type="arabicPeriod"/>
            </a:pPr>
            <a:r>
              <a:rPr lang="en-US" sz="1400" dirty="0"/>
              <a:t>Budgeting worksheet(s)</a:t>
            </a:r>
          </a:p>
          <a:p>
            <a:pPr marL="342900" indent="-342900">
              <a:lnSpc>
                <a:spcPct val="100000"/>
              </a:lnSpc>
              <a:spcBef>
                <a:spcPts val="0"/>
              </a:spcBef>
              <a:spcAft>
                <a:spcPts val="0"/>
              </a:spcAft>
              <a:buFont typeface="+mj-lt"/>
              <a:buAutoNum type="arabicPeriod"/>
            </a:pPr>
            <a:r>
              <a:rPr lang="en-US" sz="1400" dirty="0"/>
              <a:t>National and local resources for saving </a:t>
            </a:r>
            <a:r>
              <a:rPr lang="en-US" sz="1400" dirty="0" smtClean="0"/>
              <a:t>money</a:t>
            </a:r>
          </a:p>
          <a:p>
            <a:pPr marL="342900" indent="-342900">
              <a:lnSpc>
                <a:spcPct val="100000"/>
              </a:lnSpc>
              <a:spcBef>
                <a:spcPts val="0"/>
              </a:spcBef>
              <a:spcAft>
                <a:spcPts val="0"/>
              </a:spcAft>
              <a:buFont typeface="+mj-lt"/>
              <a:buAutoNum type="arabicPeriod"/>
            </a:pPr>
            <a:endParaRPr lang="en-US" sz="1400" dirty="0"/>
          </a:p>
        </p:txBody>
      </p:sp>
      <p:sp>
        <p:nvSpPr>
          <p:cNvPr id="11" name="Content Placeholder 10"/>
          <p:cNvSpPr>
            <a:spLocks noGrp="1"/>
          </p:cNvSpPr>
          <p:nvPr>
            <p:ph sz="half" idx="2"/>
          </p:nvPr>
        </p:nvSpPr>
        <p:spPr>
          <a:xfrm>
            <a:off x="6097588" y="1604491"/>
            <a:ext cx="5358809" cy="4586478"/>
          </a:xfrm>
        </p:spPr>
        <p:txBody>
          <a:bodyPr>
            <a:normAutofit fontScale="92500" lnSpcReduction="20000"/>
          </a:bodyPr>
          <a:lstStyle/>
          <a:p>
            <a:pPr marL="0" indent="0">
              <a:lnSpc>
                <a:spcPct val="100000"/>
              </a:lnSpc>
              <a:spcBef>
                <a:spcPts val="0"/>
              </a:spcBef>
              <a:spcAft>
                <a:spcPts val="0"/>
              </a:spcAft>
              <a:buNone/>
            </a:pPr>
            <a:endParaRPr lang="en-US" sz="1400" dirty="0"/>
          </a:p>
          <a:p>
            <a:pPr marL="0" indent="0">
              <a:lnSpc>
                <a:spcPct val="100000"/>
              </a:lnSpc>
              <a:spcBef>
                <a:spcPts val="0"/>
              </a:spcBef>
              <a:spcAft>
                <a:spcPts val="0"/>
              </a:spcAft>
              <a:buNone/>
            </a:pPr>
            <a:r>
              <a:rPr lang="en-US" sz="1400" b="1" u="sng" dirty="0" smtClean="0"/>
              <a:t>Workshop </a:t>
            </a:r>
            <a:r>
              <a:rPr lang="en-US" sz="1400" b="1" u="sng" dirty="0"/>
              <a:t>4 </a:t>
            </a:r>
            <a:r>
              <a:rPr lang="en-US" sz="1400" b="1" u="sng" dirty="0" smtClean="0"/>
              <a:t>– Banking Basics &amp; Checking Accounts</a:t>
            </a:r>
            <a:endParaRPr lang="en-US" sz="1400" b="1" u="sng" dirty="0"/>
          </a:p>
          <a:p>
            <a:pPr marL="342900" indent="-342900">
              <a:lnSpc>
                <a:spcPct val="100000"/>
              </a:lnSpc>
              <a:spcBef>
                <a:spcPts val="0"/>
              </a:spcBef>
              <a:spcAft>
                <a:spcPts val="0"/>
              </a:spcAft>
              <a:buFont typeface="+mj-lt"/>
              <a:buAutoNum type="arabicPeriod"/>
            </a:pPr>
            <a:r>
              <a:rPr lang="en-US" sz="1400" dirty="0" smtClean="0"/>
              <a:t>Class updates and sharing</a:t>
            </a:r>
            <a:endParaRPr lang="en-US" sz="1400" dirty="0"/>
          </a:p>
          <a:p>
            <a:pPr marL="342900" indent="-342900">
              <a:lnSpc>
                <a:spcPct val="100000"/>
              </a:lnSpc>
              <a:spcBef>
                <a:spcPts val="0"/>
              </a:spcBef>
              <a:spcAft>
                <a:spcPts val="0"/>
              </a:spcAft>
              <a:buFont typeface="+mj-lt"/>
              <a:buAutoNum type="arabicPeriod"/>
            </a:pPr>
            <a:r>
              <a:rPr lang="en-US" sz="1400" dirty="0" smtClean="0"/>
              <a:t>Banking terms</a:t>
            </a:r>
            <a:endParaRPr lang="en-US" sz="1400" dirty="0"/>
          </a:p>
          <a:p>
            <a:pPr marL="342900" indent="-342900">
              <a:lnSpc>
                <a:spcPct val="100000"/>
              </a:lnSpc>
              <a:spcBef>
                <a:spcPts val="0"/>
              </a:spcBef>
              <a:spcAft>
                <a:spcPts val="0"/>
              </a:spcAft>
              <a:buFont typeface="+mj-lt"/>
              <a:buAutoNum type="arabicPeriod"/>
            </a:pPr>
            <a:r>
              <a:rPr lang="en-US" sz="1400" dirty="0" smtClean="0"/>
              <a:t>Different types of financial institutions</a:t>
            </a:r>
            <a:endParaRPr lang="en-US" sz="1400" dirty="0"/>
          </a:p>
          <a:p>
            <a:pPr marL="342900" indent="-342900">
              <a:lnSpc>
                <a:spcPct val="100000"/>
              </a:lnSpc>
              <a:spcBef>
                <a:spcPts val="0"/>
              </a:spcBef>
              <a:spcAft>
                <a:spcPts val="0"/>
              </a:spcAft>
              <a:buFont typeface="+mj-lt"/>
              <a:buAutoNum type="arabicPeriod"/>
            </a:pPr>
            <a:r>
              <a:rPr lang="en-US" sz="1400" dirty="0" smtClean="0"/>
              <a:t>Common fees and how to avoid them</a:t>
            </a:r>
            <a:endParaRPr lang="en-US" sz="1400" dirty="0"/>
          </a:p>
          <a:p>
            <a:pPr marL="342900" indent="-342900">
              <a:lnSpc>
                <a:spcPct val="100000"/>
              </a:lnSpc>
              <a:spcBef>
                <a:spcPts val="0"/>
              </a:spcBef>
              <a:spcAft>
                <a:spcPts val="0"/>
              </a:spcAft>
              <a:buFont typeface="+mj-lt"/>
              <a:buAutoNum type="arabicPeriod"/>
            </a:pPr>
            <a:r>
              <a:rPr lang="en-US" sz="1400" dirty="0" smtClean="0"/>
              <a:t>What to do if you have poor banking history</a:t>
            </a:r>
          </a:p>
          <a:p>
            <a:pPr marL="342900" indent="-342900">
              <a:lnSpc>
                <a:spcPct val="100000"/>
              </a:lnSpc>
              <a:spcBef>
                <a:spcPts val="0"/>
              </a:spcBef>
              <a:spcAft>
                <a:spcPts val="0"/>
              </a:spcAft>
              <a:buFont typeface="+mj-lt"/>
              <a:buAutoNum type="arabicPeriod"/>
            </a:pPr>
            <a:r>
              <a:rPr lang="en-US" sz="1400" dirty="0" smtClean="0"/>
              <a:t>Checking accounts; how to read and write a check</a:t>
            </a:r>
          </a:p>
          <a:p>
            <a:pPr marL="342900" indent="-342900">
              <a:lnSpc>
                <a:spcPct val="100000"/>
              </a:lnSpc>
              <a:spcBef>
                <a:spcPts val="0"/>
              </a:spcBef>
              <a:spcAft>
                <a:spcPts val="0"/>
              </a:spcAft>
              <a:buFont typeface="+mj-lt"/>
              <a:buAutoNum type="arabicPeriod"/>
            </a:pPr>
            <a:r>
              <a:rPr lang="en-US" sz="1400" dirty="0" smtClean="0"/>
              <a:t>How to balance your checkbook</a:t>
            </a:r>
            <a:endParaRPr lang="en-US" sz="1400" dirty="0"/>
          </a:p>
          <a:p>
            <a:pPr marL="0" indent="0">
              <a:lnSpc>
                <a:spcPct val="100000"/>
              </a:lnSpc>
              <a:spcBef>
                <a:spcPts val="0"/>
              </a:spcBef>
              <a:spcAft>
                <a:spcPts val="0"/>
              </a:spcAft>
              <a:buNone/>
            </a:pPr>
            <a:r>
              <a:rPr lang="en-US" sz="1400" dirty="0"/>
              <a:t> </a:t>
            </a:r>
          </a:p>
          <a:p>
            <a:pPr marL="0" indent="0">
              <a:lnSpc>
                <a:spcPct val="100000"/>
              </a:lnSpc>
              <a:spcBef>
                <a:spcPts val="0"/>
              </a:spcBef>
              <a:spcAft>
                <a:spcPts val="0"/>
              </a:spcAft>
              <a:buNone/>
            </a:pPr>
            <a:r>
              <a:rPr lang="en-US" sz="1400" b="1" u="sng" dirty="0" smtClean="0"/>
              <a:t>Workshop </a:t>
            </a:r>
            <a:r>
              <a:rPr lang="en-US" sz="1400" b="1" u="sng" dirty="0"/>
              <a:t>5 – </a:t>
            </a:r>
            <a:r>
              <a:rPr lang="en-US" sz="1400" b="1" u="sng" dirty="0" smtClean="0"/>
              <a:t>Debit Cards, ATMs, Online Banking &amp; Money Safety</a:t>
            </a:r>
            <a:endParaRPr lang="en-US" sz="1400" dirty="0"/>
          </a:p>
          <a:p>
            <a:pPr marL="342900" indent="-342900">
              <a:lnSpc>
                <a:spcPct val="110000"/>
              </a:lnSpc>
              <a:spcBef>
                <a:spcPts val="0"/>
              </a:spcBef>
              <a:spcAft>
                <a:spcPts val="0"/>
              </a:spcAft>
              <a:buFont typeface="+mj-lt"/>
              <a:buAutoNum type="arabicPeriod"/>
            </a:pPr>
            <a:r>
              <a:rPr lang="en-US" sz="1400" dirty="0" smtClean="0"/>
              <a:t>Class updates and sharing</a:t>
            </a:r>
          </a:p>
          <a:p>
            <a:pPr marL="342900" indent="-342900">
              <a:lnSpc>
                <a:spcPct val="110000"/>
              </a:lnSpc>
              <a:spcBef>
                <a:spcPts val="0"/>
              </a:spcBef>
              <a:spcAft>
                <a:spcPts val="0"/>
              </a:spcAft>
              <a:buFont typeface="+mj-lt"/>
              <a:buAutoNum type="arabicPeriod"/>
            </a:pPr>
            <a:r>
              <a:rPr lang="en-US" sz="1400" dirty="0" smtClean="0"/>
              <a:t>Debit card basics</a:t>
            </a:r>
            <a:endParaRPr lang="en-US" sz="1400" dirty="0"/>
          </a:p>
          <a:p>
            <a:pPr marL="342900" indent="-342900">
              <a:lnSpc>
                <a:spcPct val="110000"/>
              </a:lnSpc>
              <a:spcBef>
                <a:spcPts val="0"/>
              </a:spcBef>
              <a:spcAft>
                <a:spcPts val="0"/>
              </a:spcAft>
              <a:buFont typeface="+mj-lt"/>
              <a:buAutoNum type="arabicPeriod"/>
            </a:pPr>
            <a:r>
              <a:rPr lang="en-US" sz="1400" dirty="0" smtClean="0"/>
              <a:t>ATM basics, ATM safety </a:t>
            </a:r>
          </a:p>
          <a:p>
            <a:pPr marL="342900" indent="-342900">
              <a:lnSpc>
                <a:spcPct val="110000"/>
              </a:lnSpc>
              <a:spcBef>
                <a:spcPts val="0"/>
              </a:spcBef>
              <a:spcAft>
                <a:spcPts val="0"/>
              </a:spcAft>
              <a:buFont typeface="+mj-lt"/>
              <a:buAutoNum type="arabicPeriod"/>
            </a:pPr>
            <a:r>
              <a:rPr lang="en-US" sz="1400" dirty="0" smtClean="0"/>
              <a:t>Online banking, mobile banking, automatic bill paying</a:t>
            </a:r>
          </a:p>
          <a:p>
            <a:pPr marL="342900" indent="-342900">
              <a:lnSpc>
                <a:spcPct val="110000"/>
              </a:lnSpc>
              <a:spcBef>
                <a:spcPts val="0"/>
              </a:spcBef>
              <a:spcAft>
                <a:spcPts val="0"/>
              </a:spcAft>
              <a:buFont typeface="+mj-lt"/>
              <a:buAutoNum type="arabicPeriod"/>
            </a:pPr>
            <a:r>
              <a:rPr lang="en-US" sz="1400" dirty="0" smtClean="0"/>
              <a:t>Direct deposit; Debit system through Social Security</a:t>
            </a:r>
          </a:p>
          <a:p>
            <a:pPr marL="342900" indent="-342900">
              <a:lnSpc>
                <a:spcPct val="110000"/>
              </a:lnSpc>
              <a:spcBef>
                <a:spcPts val="0"/>
              </a:spcBef>
              <a:spcAft>
                <a:spcPts val="0"/>
              </a:spcAft>
              <a:buFont typeface="+mj-lt"/>
              <a:buAutoNum type="arabicPeriod"/>
            </a:pPr>
            <a:r>
              <a:rPr lang="en-US" sz="1400" dirty="0" smtClean="0"/>
              <a:t>Money safety; tips and resources to avoid identity theft</a:t>
            </a:r>
          </a:p>
          <a:p>
            <a:pPr marL="342900" indent="-342900">
              <a:lnSpc>
                <a:spcPct val="110000"/>
              </a:lnSpc>
              <a:spcBef>
                <a:spcPts val="0"/>
              </a:spcBef>
              <a:spcAft>
                <a:spcPts val="0"/>
              </a:spcAft>
              <a:buFont typeface="+mj-lt"/>
              <a:buAutoNum type="arabicPeriod"/>
            </a:pPr>
            <a:endParaRPr lang="en-US" sz="1400" dirty="0" smtClean="0"/>
          </a:p>
          <a:p>
            <a:pPr marL="0" indent="0">
              <a:lnSpc>
                <a:spcPct val="100000"/>
              </a:lnSpc>
              <a:spcBef>
                <a:spcPts val="0"/>
              </a:spcBef>
              <a:spcAft>
                <a:spcPts val="0"/>
              </a:spcAft>
              <a:buNone/>
            </a:pPr>
            <a:r>
              <a:rPr lang="en-US" sz="1400" b="1" u="sng" dirty="0" smtClean="0"/>
              <a:t>Workshop </a:t>
            </a:r>
            <a:r>
              <a:rPr lang="en-US" sz="1400" b="1" u="sng" dirty="0" smtClean="0"/>
              <a:t>6 </a:t>
            </a:r>
            <a:r>
              <a:rPr lang="en-US" sz="1400" b="1" u="sng" dirty="0"/>
              <a:t>– </a:t>
            </a:r>
            <a:r>
              <a:rPr lang="en-US" sz="1400" b="1" u="sng" dirty="0" smtClean="0"/>
              <a:t>Credit &amp; Loans</a:t>
            </a:r>
            <a:endParaRPr lang="en-US" sz="1400" dirty="0"/>
          </a:p>
          <a:p>
            <a:pPr marL="342900" indent="-342900">
              <a:lnSpc>
                <a:spcPct val="110000"/>
              </a:lnSpc>
              <a:spcBef>
                <a:spcPts val="0"/>
              </a:spcBef>
              <a:spcAft>
                <a:spcPts val="0"/>
              </a:spcAft>
              <a:buFont typeface="+mj-lt"/>
              <a:buAutoNum type="arabicPeriod"/>
            </a:pPr>
            <a:r>
              <a:rPr lang="en-US" sz="1400" dirty="0"/>
              <a:t>Class updates and </a:t>
            </a:r>
            <a:r>
              <a:rPr lang="en-US" sz="1400" dirty="0" smtClean="0"/>
              <a:t>sharing</a:t>
            </a:r>
          </a:p>
          <a:p>
            <a:pPr marL="342900" indent="-342900">
              <a:lnSpc>
                <a:spcPct val="110000"/>
              </a:lnSpc>
              <a:spcBef>
                <a:spcPts val="0"/>
              </a:spcBef>
              <a:spcAft>
                <a:spcPts val="0"/>
              </a:spcAft>
              <a:buFont typeface="+mj-lt"/>
              <a:buAutoNum type="arabicPeriod"/>
            </a:pPr>
            <a:r>
              <a:rPr lang="en-US" sz="1400" dirty="0" smtClean="0"/>
              <a:t>How credit works, credit facts and terms; pros and cons of credit</a:t>
            </a:r>
          </a:p>
          <a:p>
            <a:pPr marL="342900" indent="-342900">
              <a:lnSpc>
                <a:spcPct val="110000"/>
              </a:lnSpc>
              <a:spcBef>
                <a:spcPts val="0"/>
              </a:spcBef>
              <a:spcAft>
                <a:spcPts val="0"/>
              </a:spcAft>
              <a:buFont typeface="+mj-lt"/>
              <a:buAutoNum type="arabicPeriod"/>
            </a:pPr>
            <a:r>
              <a:rPr lang="en-US" sz="1400" dirty="0" smtClean="0"/>
              <a:t>Healthy credit habits; how to rebuild credit</a:t>
            </a:r>
          </a:p>
          <a:p>
            <a:pPr marL="342900" indent="-342900">
              <a:lnSpc>
                <a:spcPct val="110000"/>
              </a:lnSpc>
              <a:spcBef>
                <a:spcPts val="0"/>
              </a:spcBef>
              <a:spcAft>
                <a:spcPts val="0"/>
              </a:spcAft>
              <a:buFont typeface="+mj-lt"/>
              <a:buAutoNum type="arabicPeriod"/>
            </a:pPr>
            <a:r>
              <a:rPr lang="en-US" sz="1400" dirty="0" smtClean="0"/>
              <a:t>Steps to paying down credit cards</a:t>
            </a:r>
          </a:p>
          <a:p>
            <a:pPr marL="342900" indent="-342900">
              <a:lnSpc>
                <a:spcPct val="110000"/>
              </a:lnSpc>
              <a:spcBef>
                <a:spcPts val="0"/>
              </a:spcBef>
              <a:spcAft>
                <a:spcPts val="0"/>
              </a:spcAft>
              <a:buFont typeface="+mj-lt"/>
              <a:buAutoNum type="arabicPeriod"/>
            </a:pPr>
            <a:r>
              <a:rPr lang="en-US" sz="1400" dirty="0" smtClean="0"/>
              <a:t>Reasons for taking out a loan; pros and cons of loans</a:t>
            </a:r>
          </a:p>
          <a:p>
            <a:pPr marL="342900" indent="-342900">
              <a:lnSpc>
                <a:spcPct val="110000"/>
              </a:lnSpc>
              <a:spcBef>
                <a:spcPts val="0"/>
              </a:spcBef>
              <a:spcAft>
                <a:spcPts val="0"/>
              </a:spcAft>
              <a:buFont typeface="+mj-lt"/>
              <a:buAutoNum type="arabicPeriod"/>
            </a:pPr>
            <a:r>
              <a:rPr lang="en-US" sz="1400" dirty="0" smtClean="0"/>
              <a:t>Understanding loan contracts and interest rates</a:t>
            </a:r>
          </a:p>
          <a:p>
            <a:pPr marL="342900" indent="-342900">
              <a:lnSpc>
                <a:spcPct val="110000"/>
              </a:lnSpc>
              <a:spcBef>
                <a:spcPts val="0"/>
              </a:spcBef>
              <a:spcAft>
                <a:spcPts val="0"/>
              </a:spcAft>
              <a:buFont typeface="+mj-lt"/>
              <a:buAutoNum type="arabicPeriod"/>
            </a:pPr>
            <a:r>
              <a:rPr lang="en-US" sz="1400" dirty="0" smtClean="0"/>
              <a:t>Predatory lending: warning signs and resources</a:t>
            </a:r>
          </a:p>
          <a:p>
            <a:pPr marL="342900" indent="-342900">
              <a:lnSpc>
                <a:spcPct val="110000"/>
              </a:lnSpc>
              <a:spcBef>
                <a:spcPts val="0"/>
              </a:spcBef>
              <a:spcAft>
                <a:spcPts val="0"/>
              </a:spcAft>
              <a:buFont typeface="+mj-lt"/>
              <a:buAutoNum type="arabicPeriod"/>
            </a:pPr>
            <a:endParaRPr lang="en-US" sz="1400" dirty="0"/>
          </a:p>
          <a:p>
            <a:pPr marL="342900" indent="-342900">
              <a:lnSpc>
                <a:spcPct val="110000"/>
              </a:lnSpc>
              <a:spcBef>
                <a:spcPts val="0"/>
              </a:spcBef>
              <a:spcAft>
                <a:spcPts val="0"/>
              </a:spcAft>
              <a:buFont typeface="+mj-lt"/>
              <a:buAutoNum type="arabicPeriod"/>
            </a:pPr>
            <a:endParaRPr lang="en-US" sz="1400" dirty="0"/>
          </a:p>
          <a:p>
            <a:pPr marL="342900" indent="-342900">
              <a:lnSpc>
                <a:spcPct val="110000"/>
              </a:lnSpc>
              <a:spcBef>
                <a:spcPts val="0"/>
              </a:spcBef>
              <a:spcAft>
                <a:spcPts val="0"/>
              </a:spcAft>
              <a:buFont typeface="+mj-lt"/>
              <a:buAutoNum type="arabicPeriod"/>
            </a:pPr>
            <a:endParaRPr lang="en-US" sz="1400" dirty="0"/>
          </a:p>
        </p:txBody>
      </p:sp>
      <p:sp>
        <p:nvSpPr>
          <p:cNvPr id="4" name="Footer Placeholder 3"/>
          <p:cNvSpPr>
            <a:spLocks noGrp="1"/>
          </p:cNvSpPr>
          <p:nvPr>
            <p:ph type="ftr" sz="quarter" idx="11"/>
          </p:nvPr>
        </p:nvSpPr>
        <p:spPr/>
        <p:txBody>
          <a:bodyPr/>
          <a:lstStyle/>
          <a:p>
            <a:pPr>
              <a:defRPr/>
            </a:pPr>
            <a:r>
              <a:rPr lang="en-US"/>
              <a:t>Mental Health &amp; Addiction Association of Oregon</a:t>
            </a:r>
          </a:p>
        </p:txBody>
      </p:sp>
      <p:sp>
        <p:nvSpPr>
          <p:cNvPr id="5" name="Slide Number Placeholder 4"/>
          <p:cNvSpPr>
            <a:spLocks noGrp="1"/>
          </p:cNvSpPr>
          <p:nvPr>
            <p:ph type="sldNum" sz="quarter" idx="12"/>
          </p:nvPr>
        </p:nvSpPr>
        <p:spPr/>
        <p:txBody>
          <a:bodyPr/>
          <a:lstStyle/>
          <a:p>
            <a:fld id="{FCD4C485-E621-4037-BCCE-53FA28E14780}" type="slidenum">
              <a:rPr lang="en-US" smtClean="0"/>
              <a:pPr/>
              <a:t>11</a:t>
            </a:fld>
            <a:endParaRPr lang="en-US" dirty="0"/>
          </a:p>
        </p:txBody>
      </p:sp>
    </p:spTree>
    <p:extLst>
      <p:ext uri="{BB962C8B-B14F-4D97-AF65-F5344CB8AC3E}">
        <p14:creationId xmlns:p14="http://schemas.microsoft.com/office/powerpoint/2010/main" val="283133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15C910-823E-4D9E-8EB0-1CDC71A065F5}"/>
              </a:ext>
            </a:extLst>
          </p:cNvPr>
          <p:cNvSpPr>
            <a:spLocks noGrp="1"/>
          </p:cNvSpPr>
          <p:nvPr>
            <p:ph type="title"/>
          </p:nvPr>
        </p:nvSpPr>
        <p:spPr/>
        <p:txBody>
          <a:bodyPr/>
          <a:lstStyle/>
          <a:p>
            <a:r>
              <a:rPr lang="en-US" dirty="0" smtClean="0">
                <a:solidFill>
                  <a:schemeClr val="accent1"/>
                </a:solidFill>
              </a:rPr>
              <a:t>Course Overview</a:t>
            </a:r>
            <a:endParaRPr lang="en-US" dirty="0">
              <a:solidFill>
                <a:schemeClr val="accent1"/>
              </a:solidFill>
            </a:endParaRPr>
          </a:p>
        </p:txBody>
      </p:sp>
      <p:sp>
        <p:nvSpPr>
          <p:cNvPr id="3" name="Content Placeholder 2"/>
          <p:cNvSpPr>
            <a:spLocks noGrp="1"/>
          </p:cNvSpPr>
          <p:nvPr>
            <p:ph sz="half" idx="1"/>
          </p:nvPr>
        </p:nvSpPr>
        <p:spPr>
          <a:xfrm>
            <a:off x="1097280" y="1845733"/>
            <a:ext cx="4937760" cy="4467517"/>
          </a:xfrm>
        </p:spPr>
        <p:txBody>
          <a:bodyPr>
            <a:normAutofit lnSpcReduction="10000"/>
          </a:bodyPr>
          <a:lstStyle/>
          <a:p>
            <a:pPr marL="0" indent="0">
              <a:lnSpc>
                <a:spcPct val="100000"/>
              </a:lnSpc>
              <a:spcBef>
                <a:spcPts val="0"/>
              </a:spcBef>
              <a:spcAft>
                <a:spcPts val="0"/>
              </a:spcAft>
              <a:buNone/>
            </a:pPr>
            <a:r>
              <a:rPr lang="en-US" sz="1400" b="1" u="sng" dirty="0" smtClean="0"/>
              <a:t>Workshop </a:t>
            </a:r>
            <a:r>
              <a:rPr lang="en-US" sz="1400" b="1" u="sng" dirty="0"/>
              <a:t>7 – </a:t>
            </a:r>
            <a:r>
              <a:rPr lang="en-US" sz="1400" b="1" u="sng" dirty="0" smtClean="0"/>
              <a:t>Debt &amp; Tools to Get </a:t>
            </a:r>
            <a:r>
              <a:rPr lang="en-US" sz="1400" b="1" u="sng" dirty="0"/>
              <a:t>O</a:t>
            </a:r>
            <a:r>
              <a:rPr lang="en-US" sz="1400" b="1" u="sng" dirty="0" smtClean="0"/>
              <a:t>ut of it</a:t>
            </a:r>
            <a:endParaRPr lang="en-US" sz="1400" b="1" u="sng" dirty="0"/>
          </a:p>
          <a:p>
            <a:pPr marL="342900" indent="-342900">
              <a:lnSpc>
                <a:spcPct val="100000"/>
              </a:lnSpc>
              <a:spcBef>
                <a:spcPts val="0"/>
              </a:spcBef>
              <a:spcAft>
                <a:spcPts val="0"/>
              </a:spcAft>
              <a:buFont typeface="+mj-lt"/>
              <a:buAutoNum type="arabicPeriod"/>
            </a:pPr>
            <a:r>
              <a:rPr lang="en-US" sz="1400" dirty="0" smtClean="0"/>
              <a:t>Class updates and sharing</a:t>
            </a:r>
            <a:endParaRPr lang="en-US" sz="1400" dirty="0"/>
          </a:p>
          <a:p>
            <a:pPr marL="342900" indent="-342900">
              <a:lnSpc>
                <a:spcPct val="100000"/>
              </a:lnSpc>
              <a:spcBef>
                <a:spcPts val="0"/>
              </a:spcBef>
              <a:spcAft>
                <a:spcPts val="0"/>
              </a:spcAft>
              <a:buFont typeface="+mj-lt"/>
              <a:buAutoNum type="arabicPeriod"/>
            </a:pPr>
            <a:r>
              <a:rPr lang="en-US" sz="1400" dirty="0" smtClean="0"/>
              <a:t>Thoughts on debt</a:t>
            </a:r>
            <a:endParaRPr lang="en-US" sz="1400" dirty="0"/>
          </a:p>
          <a:p>
            <a:pPr marL="342900" indent="-342900">
              <a:lnSpc>
                <a:spcPct val="100000"/>
              </a:lnSpc>
              <a:spcBef>
                <a:spcPts val="0"/>
              </a:spcBef>
              <a:spcAft>
                <a:spcPts val="0"/>
              </a:spcAft>
              <a:buFont typeface="+mj-lt"/>
              <a:buAutoNum type="arabicPeriod"/>
            </a:pPr>
            <a:r>
              <a:rPr lang="en-US" sz="1400" dirty="0" smtClean="0"/>
              <a:t>Figuring out how much you owe, debt-to-income ratio</a:t>
            </a:r>
            <a:endParaRPr lang="en-US" sz="1400" dirty="0"/>
          </a:p>
          <a:p>
            <a:pPr marL="342900" indent="-342900">
              <a:lnSpc>
                <a:spcPct val="100000"/>
              </a:lnSpc>
              <a:spcBef>
                <a:spcPts val="0"/>
              </a:spcBef>
              <a:spcAft>
                <a:spcPts val="0"/>
              </a:spcAft>
              <a:buFont typeface="+mj-lt"/>
              <a:buAutoNum type="arabicPeriod"/>
            </a:pPr>
            <a:r>
              <a:rPr lang="en-US" sz="1400" dirty="0" smtClean="0"/>
              <a:t>Organizing payment methods</a:t>
            </a:r>
            <a:endParaRPr lang="en-US" sz="1400" dirty="0"/>
          </a:p>
          <a:p>
            <a:pPr marL="342900" indent="-342900">
              <a:lnSpc>
                <a:spcPct val="100000"/>
              </a:lnSpc>
              <a:spcBef>
                <a:spcPts val="0"/>
              </a:spcBef>
              <a:spcAft>
                <a:spcPts val="0"/>
              </a:spcAft>
              <a:buFont typeface="+mj-lt"/>
              <a:buAutoNum type="arabicPeriod"/>
            </a:pPr>
            <a:r>
              <a:rPr lang="en-US" sz="1400" dirty="0" smtClean="0"/>
              <a:t>Other options for paying off debt</a:t>
            </a:r>
          </a:p>
          <a:p>
            <a:pPr marL="342900" indent="-342900">
              <a:lnSpc>
                <a:spcPct val="100000"/>
              </a:lnSpc>
              <a:spcBef>
                <a:spcPts val="0"/>
              </a:spcBef>
              <a:spcAft>
                <a:spcPts val="0"/>
              </a:spcAft>
              <a:buFont typeface="+mj-lt"/>
              <a:buAutoNum type="arabicPeriod"/>
            </a:pPr>
            <a:r>
              <a:rPr lang="en-US" sz="1400" dirty="0" smtClean="0"/>
              <a:t>Pros and cons of bankruptcy</a:t>
            </a:r>
          </a:p>
          <a:p>
            <a:pPr marL="342900" indent="-342900">
              <a:lnSpc>
                <a:spcPct val="100000"/>
              </a:lnSpc>
              <a:spcBef>
                <a:spcPts val="0"/>
              </a:spcBef>
              <a:spcAft>
                <a:spcPts val="0"/>
              </a:spcAft>
              <a:buFont typeface="+mj-lt"/>
              <a:buAutoNum type="arabicPeriod"/>
            </a:pPr>
            <a:r>
              <a:rPr lang="en-US" sz="1400" dirty="0" smtClean="0"/>
              <a:t>Person-directed plan for getting out of debt</a:t>
            </a:r>
          </a:p>
          <a:p>
            <a:pPr marL="342900" indent="-342900">
              <a:lnSpc>
                <a:spcPct val="100000"/>
              </a:lnSpc>
              <a:spcBef>
                <a:spcPts val="0"/>
              </a:spcBef>
              <a:spcAft>
                <a:spcPts val="0"/>
              </a:spcAft>
              <a:buFont typeface="+mj-lt"/>
              <a:buAutoNum type="arabicPeriod"/>
            </a:pPr>
            <a:endParaRPr lang="en-US" sz="1400" dirty="0"/>
          </a:p>
          <a:p>
            <a:pPr marL="0" indent="0">
              <a:lnSpc>
                <a:spcPct val="100000"/>
              </a:lnSpc>
              <a:spcBef>
                <a:spcPts val="0"/>
              </a:spcBef>
              <a:spcAft>
                <a:spcPts val="0"/>
              </a:spcAft>
              <a:buNone/>
            </a:pPr>
            <a:r>
              <a:rPr lang="en-US" sz="1400" b="1" u="sng" dirty="0" smtClean="0"/>
              <a:t>Workshop </a:t>
            </a:r>
            <a:r>
              <a:rPr lang="en-US" sz="1400" b="1" u="sng" dirty="0" smtClean="0"/>
              <a:t>8 – Mental Health, Relationships &amp; Money; Financial Crisis Planning</a:t>
            </a:r>
          </a:p>
          <a:p>
            <a:pPr marL="342900" indent="-342900">
              <a:lnSpc>
                <a:spcPct val="100000"/>
              </a:lnSpc>
              <a:spcBef>
                <a:spcPts val="0"/>
              </a:spcBef>
              <a:spcAft>
                <a:spcPts val="0"/>
              </a:spcAft>
              <a:buFont typeface="+mj-lt"/>
              <a:buAutoNum type="arabicPeriod"/>
            </a:pPr>
            <a:r>
              <a:rPr lang="en-US" sz="1400" dirty="0" smtClean="0"/>
              <a:t>Class updates and sharing</a:t>
            </a:r>
          </a:p>
          <a:p>
            <a:pPr marL="342900" indent="-342900">
              <a:lnSpc>
                <a:spcPct val="100000"/>
              </a:lnSpc>
              <a:spcBef>
                <a:spcPts val="0"/>
              </a:spcBef>
              <a:spcAft>
                <a:spcPts val="0"/>
              </a:spcAft>
              <a:buFont typeface="+mj-lt"/>
              <a:buAutoNum type="arabicPeriod"/>
            </a:pPr>
            <a:r>
              <a:rPr lang="en-US" sz="1400" dirty="0" smtClean="0"/>
              <a:t>The relationship between mental health challenges, money, and poverty</a:t>
            </a:r>
          </a:p>
          <a:p>
            <a:pPr marL="342900" indent="-342900">
              <a:lnSpc>
                <a:spcPct val="100000"/>
              </a:lnSpc>
              <a:spcBef>
                <a:spcPts val="0"/>
              </a:spcBef>
              <a:spcAft>
                <a:spcPts val="0"/>
              </a:spcAft>
              <a:buFont typeface="+mj-lt"/>
              <a:buAutoNum type="arabicPeriod"/>
            </a:pPr>
            <a:r>
              <a:rPr lang="en-US" sz="1400" dirty="0" smtClean="0"/>
              <a:t>The relationship between addiction and financial issues</a:t>
            </a:r>
          </a:p>
          <a:p>
            <a:pPr marL="342900" indent="-342900">
              <a:lnSpc>
                <a:spcPct val="100000"/>
              </a:lnSpc>
              <a:spcBef>
                <a:spcPts val="0"/>
              </a:spcBef>
              <a:spcAft>
                <a:spcPts val="0"/>
              </a:spcAft>
              <a:buFont typeface="+mj-lt"/>
              <a:buAutoNum type="arabicPeriod"/>
            </a:pPr>
            <a:r>
              <a:rPr lang="en-US" sz="1400" dirty="0" smtClean="0"/>
              <a:t>Creating a Financial Crisis Plan</a:t>
            </a:r>
          </a:p>
          <a:p>
            <a:pPr marL="342900" indent="-342900">
              <a:lnSpc>
                <a:spcPct val="100000"/>
              </a:lnSpc>
              <a:spcBef>
                <a:spcPts val="0"/>
              </a:spcBef>
              <a:spcAft>
                <a:spcPts val="0"/>
              </a:spcAft>
              <a:buFont typeface="+mj-lt"/>
              <a:buAutoNum type="arabicPeriod"/>
            </a:pPr>
            <a:r>
              <a:rPr lang="en-US" sz="1400" dirty="0" smtClean="0"/>
              <a:t>Relationship issues and money</a:t>
            </a:r>
          </a:p>
          <a:p>
            <a:pPr marL="342900" indent="-342900">
              <a:lnSpc>
                <a:spcPct val="100000"/>
              </a:lnSpc>
              <a:spcBef>
                <a:spcPts val="0"/>
              </a:spcBef>
              <a:spcAft>
                <a:spcPts val="0"/>
              </a:spcAft>
              <a:buFont typeface="+mj-lt"/>
              <a:buAutoNum type="arabicPeriod"/>
            </a:pPr>
            <a:r>
              <a:rPr lang="en-US" sz="1400" dirty="0" smtClean="0"/>
              <a:t>Financial abuse: warning signs and resources</a:t>
            </a:r>
          </a:p>
          <a:p>
            <a:pPr marL="342900" indent="-342900">
              <a:lnSpc>
                <a:spcPct val="100000"/>
              </a:lnSpc>
              <a:spcBef>
                <a:spcPts val="0"/>
              </a:spcBef>
              <a:spcAft>
                <a:spcPts val="0"/>
              </a:spcAft>
              <a:buFont typeface="+mj-lt"/>
              <a:buAutoNum type="arabicPeriod"/>
            </a:pPr>
            <a:endParaRPr lang="en-US" sz="1400" dirty="0"/>
          </a:p>
          <a:p>
            <a:pPr marL="342900" indent="-342900">
              <a:lnSpc>
                <a:spcPct val="100000"/>
              </a:lnSpc>
              <a:spcBef>
                <a:spcPts val="0"/>
              </a:spcBef>
              <a:spcAft>
                <a:spcPts val="0"/>
              </a:spcAft>
              <a:buFont typeface="+mj-lt"/>
              <a:buAutoNum type="arabicPeriod"/>
            </a:pPr>
            <a:endParaRPr lang="en-US" sz="1400" dirty="0"/>
          </a:p>
        </p:txBody>
      </p:sp>
      <p:sp>
        <p:nvSpPr>
          <p:cNvPr id="4" name="Content Placeholder 3"/>
          <p:cNvSpPr>
            <a:spLocks noGrp="1"/>
          </p:cNvSpPr>
          <p:nvPr>
            <p:ph sz="half" idx="2"/>
          </p:nvPr>
        </p:nvSpPr>
        <p:spPr>
          <a:xfrm>
            <a:off x="6217920" y="1845737"/>
            <a:ext cx="4937760" cy="4467514"/>
          </a:xfrm>
        </p:spPr>
        <p:txBody>
          <a:bodyPr>
            <a:normAutofit lnSpcReduction="10000"/>
          </a:bodyPr>
          <a:lstStyle/>
          <a:p>
            <a:pPr marL="0" indent="0">
              <a:lnSpc>
                <a:spcPct val="100000"/>
              </a:lnSpc>
              <a:spcBef>
                <a:spcPts val="0"/>
              </a:spcBef>
              <a:spcAft>
                <a:spcPts val="0"/>
              </a:spcAft>
              <a:buNone/>
            </a:pPr>
            <a:r>
              <a:rPr lang="en-US" sz="1400" b="1" u="sng" dirty="0" smtClean="0"/>
              <a:t>Workshop </a:t>
            </a:r>
            <a:r>
              <a:rPr lang="en-US" sz="1400" b="1" u="sng" dirty="0"/>
              <a:t>9 </a:t>
            </a:r>
            <a:r>
              <a:rPr lang="en-US" sz="1400" b="1" u="sng" dirty="0" smtClean="0"/>
              <a:t>– How to File Taxes &amp; Resources for Doing So</a:t>
            </a:r>
            <a:endParaRPr lang="en-US" sz="1400" dirty="0"/>
          </a:p>
          <a:p>
            <a:pPr marL="342900" indent="-342900">
              <a:lnSpc>
                <a:spcPct val="100000"/>
              </a:lnSpc>
              <a:spcBef>
                <a:spcPts val="0"/>
              </a:spcBef>
              <a:spcAft>
                <a:spcPts val="0"/>
              </a:spcAft>
              <a:buFont typeface="+mj-lt"/>
              <a:buAutoNum type="arabicPeriod"/>
            </a:pPr>
            <a:r>
              <a:rPr lang="en-US" sz="1400" dirty="0" smtClean="0"/>
              <a:t>Class updates and sharing</a:t>
            </a:r>
            <a:endParaRPr lang="en-US" sz="1400" dirty="0"/>
          </a:p>
          <a:p>
            <a:pPr marL="342900" indent="-342900">
              <a:lnSpc>
                <a:spcPct val="100000"/>
              </a:lnSpc>
              <a:spcBef>
                <a:spcPts val="0"/>
              </a:spcBef>
              <a:spcAft>
                <a:spcPts val="0"/>
              </a:spcAft>
              <a:buFont typeface="+mj-lt"/>
              <a:buAutoNum type="arabicPeriod"/>
            </a:pPr>
            <a:r>
              <a:rPr lang="en-US" sz="1400" dirty="0" smtClean="0"/>
              <a:t>Why we file taxes; government revenue</a:t>
            </a:r>
            <a:endParaRPr lang="en-US" sz="1400" dirty="0"/>
          </a:p>
          <a:p>
            <a:pPr marL="342900" indent="-342900">
              <a:lnSpc>
                <a:spcPct val="100000"/>
              </a:lnSpc>
              <a:spcBef>
                <a:spcPts val="0"/>
              </a:spcBef>
              <a:spcAft>
                <a:spcPts val="0"/>
              </a:spcAft>
              <a:buFont typeface="+mj-lt"/>
              <a:buAutoNum type="arabicPeriod"/>
            </a:pPr>
            <a:r>
              <a:rPr lang="en-US" sz="1400" dirty="0" smtClean="0"/>
              <a:t>Federal vs state taxes</a:t>
            </a:r>
          </a:p>
          <a:p>
            <a:pPr marL="342900" indent="-342900">
              <a:lnSpc>
                <a:spcPct val="100000"/>
              </a:lnSpc>
              <a:spcBef>
                <a:spcPts val="0"/>
              </a:spcBef>
              <a:spcAft>
                <a:spcPts val="0"/>
              </a:spcAft>
              <a:buFont typeface="+mj-lt"/>
              <a:buAutoNum type="arabicPeriod"/>
            </a:pPr>
            <a:r>
              <a:rPr lang="en-US" sz="1400" dirty="0" smtClean="0"/>
              <a:t>Common forms and terms</a:t>
            </a:r>
          </a:p>
          <a:p>
            <a:pPr marL="342900" indent="-342900">
              <a:lnSpc>
                <a:spcPct val="100000"/>
              </a:lnSpc>
              <a:spcBef>
                <a:spcPts val="0"/>
              </a:spcBef>
              <a:spcAft>
                <a:spcPts val="0"/>
              </a:spcAft>
              <a:buFont typeface="+mj-lt"/>
              <a:buAutoNum type="arabicPeriod"/>
            </a:pPr>
            <a:r>
              <a:rPr lang="en-US" sz="1400" dirty="0" smtClean="0"/>
              <a:t>How to file a federal income tax return</a:t>
            </a:r>
          </a:p>
          <a:p>
            <a:pPr marL="342900" indent="-342900">
              <a:lnSpc>
                <a:spcPct val="100000"/>
              </a:lnSpc>
              <a:spcBef>
                <a:spcPts val="0"/>
              </a:spcBef>
              <a:spcAft>
                <a:spcPts val="0"/>
              </a:spcAft>
              <a:buFont typeface="+mj-lt"/>
              <a:buAutoNum type="arabicPeriod"/>
            </a:pPr>
            <a:r>
              <a:rPr lang="en-US" sz="1400" dirty="0" smtClean="0"/>
              <a:t>Resources for filing: IRS Free File, VITA, TCE</a:t>
            </a:r>
          </a:p>
          <a:p>
            <a:pPr marL="342900" indent="-342900">
              <a:lnSpc>
                <a:spcPct val="100000"/>
              </a:lnSpc>
              <a:spcBef>
                <a:spcPts val="0"/>
              </a:spcBef>
              <a:spcAft>
                <a:spcPts val="0"/>
              </a:spcAft>
              <a:buFont typeface="+mj-lt"/>
              <a:buAutoNum type="arabicPeriod"/>
            </a:pPr>
            <a:r>
              <a:rPr lang="en-US" sz="1400" dirty="0" smtClean="0"/>
              <a:t>Claiming deductions and credits</a:t>
            </a:r>
          </a:p>
          <a:p>
            <a:pPr marL="342900" indent="-342900">
              <a:lnSpc>
                <a:spcPct val="100000"/>
              </a:lnSpc>
              <a:spcBef>
                <a:spcPts val="0"/>
              </a:spcBef>
              <a:spcAft>
                <a:spcPts val="0"/>
              </a:spcAft>
              <a:buFont typeface="+mj-lt"/>
              <a:buAutoNum type="arabicPeriod"/>
            </a:pPr>
            <a:r>
              <a:rPr lang="en-US" sz="1400" dirty="0" smtClean="0"/>
              <a:t>Owing and paying taxes; payment plans</a:t>
            </a:r>
          </a:p>
          <a:p>
            <a:pPr marL="342900" indent="-342900">
              <a:lnSpc>
                <a:spcPct val="100000"/>
              </a:lnSpc>
              <a:spcBef>
                <a:spcPts val="0"/>
              </a:spcBef>
              <a:spcAft>
                <a:spcPts val="0"/>
              </a:spcAft>
              <a:buFont typeface="+mj-lt"/>
              <a:buAutoNum type="arabicPeriod"/>
            </a:pPr>
            <a:r>
              <a:rPr lang="en-US" sz="1400" dirty="0" smtClean="0"/>
              <a:t>Tax extensions and back taxes</a:t>
            </a:r>
          </a:p>
          <a:p>
            <a:pPr marL="342900" indent="-342900">
              <a:lnSpc>
                <a:spcPct val="100000"/>
              </a:lnSpc>
              <a:spcBef>
                <a:spcPts val="0"/>
              </a:spcBef>
              <a:spcAft>
                <a:spcPts val="0"/>
              </a:spcAft>
              <a:buFont typeface="+mj-lt"/>
              <a:buAutoNum type="arabicPeriod"/>
            </a:pPr>
            <a:endParaRPr lang="en-US" sz="1400" dirty="0" smtClean="0"/>
          </a:p>
          <a:p>
            <a:pPr marL="0" indent="0">
              <a:lnSpc>
                <a:spcPct val="100000"/>
              </a:lnSpc>
              <a:spcBef>
                <a:spcPts val="0"/>
              </a:spcBef>
              <a:spcAft>
                <a:spcPts val="0"/>
              </a:spcAft>
              <a:buNone/>
            </a:pPr>
            <a:r>
              <a:rPr lang="en-US" sz="1400" b="1" u="sng" dirty="0" smtClean="0"/>
              <a:t>Workshop </a:t>
            </a:r>
            <a:r>
              <a:rPr lang="en-US" sz="1400" b="1" u="sng" dirty="0" smtClean="0"/>
              <a:t>10 – Savings Accounts &amp; Saving Goals</a:t>
            </a:r>
            <a:endParaRPr lang="en-US" sz="1400" dirty="0" smtClean="0"/>
          </a:p>
          <a:p>
            <a:pPr marL="342900" indent="-342900">
              <a:lnSpc>
                <a:spcPct val="100000"/>
              </a:lnSpc>
              <a:spcBef>
                <a:spcPts val="0"/>
              </a:spcBef>
              <a:spcAft>
                <a:spcPts val="0"/>
              </a:spcAft>
              <a:buFont typeface="+mj-lt"/>
              <a:buAutoNum type="arabicPeriod"/>
            </a:pPr>
            <a:r>
              <a:rPr lang="en-US" sz="1400" dirty="0" smtClean="0"/>
              <a:t>Class updates and sharing</a:t>
            </a:r>
          </a:p>
          <a:p>
            <a:pPr marL="342900" indent="-342900">
              <a:lnSpc>
                <a:spcPct val="100000"/>
              </a:lnSpc>
              <a:spcBef>
                <a:spcPts val="0"/>
              </a:spcBef>
              <a:spcAft>
                <a:spcPts val="0"/>
              </a:spcAft>
              <a:buFont typeface="+mj-lt"/>
              <a:buAutoNum type="arabicPeriod"/>
            </a:pPr>
            <a:r>
              <a:rPr lang="en-US" sz="1400" dirty="0" smtClean="0"/>
              <a:t>Different types of savings accounts</a:t>
            </a:r>
            <a:r>
              <a:rPr lang="en-US" sz="1400" dirty="0"/>
              <a:t>;</a:t>
            </a:r>
            <a:r>
              <a:rPr lang="en-US" sz="1400" dirty="0" smtClean="0"/>
              <a:t> pros and cons</a:t>
            </a:r>
          </a:p>
          <a:p>
            <a:pPr marL="342900" indent="-342900">
              <a:lnSpc>
                <a:spcPct val="100000"/>
              </a:lnSpc>
              <a:spcBef>
                <a:spcPts val="0"/>
              </a:spcBef>
              <a:spcAft>
                <a:spcPts val="0"/>
              </a:spcAft>
              <a:buFont typeface="+mj-lt"/>
              <a:buAutoNum type="arabicPeriod"/>
            </a:pPr>
            <a:r>
              <a:rPr lang="en-US" sz="1400" dirty="0" smtClean="0"/>
              <a:t>Asset building, Individual Development Accounts</a:t>
            </a:r>
          </a:p>
          <a:p>
            <a:pPr marL="342900" indent="-342900">
              <a:lnSpc>
                <a:spcPct val="100000"/>
              </a:lnSpc>
              <a:spcBef>
                <a:spcPts val="0"/>
              </a:spcBef>
              <a:spcAft>
                <a:spcPts val="0"/>
              </a:spcAft>
              <a:buFont typeface="+mj-lt"/>
              <a:buAutoNum type="arabicPeriod"/>
            </a:pPr>
            <a:r>
              <a:rPr lang="en-US" sz="1400" dirty="0" smtClean="0"/>
              <a:t>Retirement plans</a:t>
            </a:r>
          </a:p>
          <a:p>
            <a:pPr marL="342900" indent="-342900">
              <a:lnSpc>
                <a:spcPct val="100000"/>
              </a:lnSpc>
              <a:spcBef>
                <a:spcPts val="0"/>
              </a:spcBef>
              <a:spcAft>
                <a:spcPts val="0"/>
              </a:spcAft>
              <a:buFont typeface="+mj-lt"/>
              <a:buAutoNum type="arabicPeriod"/>
            </a:pPr>
            <a:r>
              <a:rPr lang="en-US" sz="1400" dirty="0" smtClean="0"/>
              <a:t>Savings goals: dreaming big with minimal resources</a:t>
            </a:r>
          </a:p>
          <a:p>
            <a:pPr marL="342900" indent="-342900">
              <a:lnSpc>
                <a:spcPct val="100000"/>
              </a:lnSpc>
              <a:spcBef>
                <a:spcPts val="0"/>
              </a:spcBef>
              <a:spcAft>
                <a:spcPts val="0"/>
              </a:spcAft>
              <a:buFont typeface="+mj-lt"/>
              <a:buAutoNum type="arabicPeriod"/>
            </a:pPr>
            <a:r>
              <a:rPr lang="en-US" sz="1400" dirty="0" smtClean="0"/>
              <a:t>How to save money on a limited income</a:t>
            </a:r>
          </a:p>
          <a:p>
            <a:pPr marL="342900" indent="-342900">
              <a:lnSpc>
                <a:spcPct val="100000"/>
              </a:lnSpc>
              <a:spcBef>
                <a:spcPts val="0"/>
              </a:spcBef>
              <a:spcAft>
                <a:spcPts val="0"/>
              </a:spcAft>
              <a:buFont typeface="+mj-lt"/>
              <a:buAutoNum type="arabicPeriod"/>
            </a:pPr>
            <a:r>
              <a:rPr lang="en-US" sz="1400" dirty="0" smtClean="0"/>
              <a:t>Savings goals; planning saving into your budget</a:t>
            </a:r>
          </a:p>
          <a:p>
            <a:pPr marL="0" indent="0">
              <a:lnSpc>
                <a:spcPct val="100000"/>
              </a:lnSpc>
              <a:spcBef>
                <a:spcPts val="0"/>
              </a:spcBef>
              <a:spcAft>
                <a:spcPts val="0"/>
              </a:spcAft>
              <a:buNone/>
            </a:pPr>
            <a:endParaRPr lang="en-US" sz="1400" dirty="0" smtClean="0"/>
          </a:p>
          <a:p>
            <a:pPr marL="0" indent="0">
              <a:lnSpc>
                <a:spcPct val="100000"/>
              </a:lnSpc>
              <a:spcBef>
                <a:spcPts val="0"/>
              </a:spcBef>
              <a:spcAft>
                <a:spcPts val="0"/>
              </a:spcAft>
              <a:buNone/>
            </a:pPr>
            <a:r>
              <a:rPr lang="en-US" sz="1400" b="1" u="sng" dirty="0" smtClean="0"/>
              <a:t>Workshop </a:t>
            </a:r>
            <a:r>
              <a:rPr lang="en-US" sz="1400" b="1" u="sng" dirty="0" smtClean="0"/>
              <a:t>11 </a:t>
            </a:r>
            <a:r>
              <a:rPr lang="en-US" sz="1400" b="1" u="sng" dirty="0"/>
              <a:t>– </a:t>
            </a:r>
            <a:r>
              <a:rPr lang="en-US" sz="1400" b="1" u="sng" dirty="0" smtClean="0"/>
              <a:t>Graduation!</a:t>
            </a:r>
            <a:endParaRPr lang="en-US" sz="1400" dirty="0"/>
          </a:p>
          <a:p>
            <a:pPr marL="342900" indent="-342900">
              <a:lnSpc>
                <a:spcPct val="100000"/>
              </a:lnSpc>
              <a:spcBef>
                <a:spcPts val="0"/>
              </a:spcBef>
              <a:spcAft>
                <a:spcPts val="0"/>
              </a:spcAft>
              <a:buFont typeface="+mj-lt"/>
              <a:buAutoNum type="arabicPeriod"/>
            </a:pPr>
            <a:r>
              <a:rPr lang="en-US" sz="1400" dirty="0" smtClean="0"/>
              <a:t>Course reflections; celebrate your accomplishments</a:t>
            </a:r>
          </a:p>
          <a:p>
            <a:pPr marL="0" indent="0">
              <a:lnSpc>
                <a:spcPct val="100000"/>
              </a:lnSpc>
              <a:spcBef>
                <a:spcPts val="0"/>
              </a:spcBef>
              <a:spcAft>
                <a:spcPts val="0"/>
              </a:spcAft>
              <a:buNone/>
            </a:pPr>
            <a:endParaRPr lang="en-US" sz="1400" dirty="0"/>
          </a:p>
          <a:p>
            <a:pPr marL="342900" indent="-342900">
              <a:lnSpc>
                <a:spcPct val="100000"/>
              </a:lnSpc>
              <a:spcBef>
                <a:spcPts val="0"/>
              </a:spcBef>
              <a:spcAft>
                <a:spcPts val="0"/>
              </a:spcAft>
              <a:buFont typeface="+mj-lt"/>
              <a:buAutoNum type="arabicPeriod"/>
            </a:pPr>
            <a:endParaRPr lang="en-US" sz="1400" dirty="0" smtClean="0"/>
          </a:p>
          <a:p>
            <a:pPr marL="0" indent="0">
              <a:lnSpc>
                <a:spcPct val="100000"/>
              </a:lnSpc>
              <a:spcBef>
                <a:spcPts val="0"/>
              </a:spcBef>
              <a:spcAft>
                <a:spcPts val="0"/>
              </a:spcAft>
              <a:buNone/>
            </a:pPr>
            <a:endParaRPr lang="en-US" sz="1400" dirty="0"/>
          </a:p>
        </p:txBody>
      </p:sp>
      <p:sp>
        <p:nvSpPr>
          <p:cNvPr id="5" name="Footer Placeholder 4">
            <a:extLst>
              <a:ext uri="{FF2B5EF4-FFF2-40B4-BE49-F238E27FC236}">
                <a16:creationId xmlns:a16="http://schemas.microsoft.com/office/drawing/2014/main" xmlns="" id="{0CC84AD9-38E8-46ED-8E4C-BAE7D639031B}"/>
              </a:ext>
            </a:extLst>
          </p:cNvPr>
          <p:cNvSpPr>
            <a:spLocks noGrp="1"/>
          </p:cNvSpPr>
          <p:nvPr>
            <p:ph type="ftr" sz="quarter" idx="11"/>
          </p:nvPr>
        </p:nvSpPr>
        <p:spPr/>
        <p:txBody>
          <a:bodyPr/>
          <a:lstStyle/>
          <a:p>
            <a:pPr>
              <a:defRPr/>
            </a:pPr>
            <a:r>
              <a:rPr lang="en-US"/>
              <a:t>Mental Health &amp; Addiction Association of Oregon</a:t>
            </a:r>
          </a:p>
        </p:txBody>
      </p:sp>
      <p:sp>
        <p:nvSpPr>
          <p:cNvPr id="6" name="Slide Number Placeholder 5">
            <a:extLst>
              <a:ext uri="{FF2B5EF4-FFF2-40B4-BE49-F238E27FC236}">
                <a16:creationId xmlns:a16="http://schemas.microsoft.com/office/drawing/2014/main" xmlns="" id="{0E89B052-530C-4027-B0CD-7D32045BE135}"/>
              </a:ext>
            </a:extLst>
          </p:cNvPr>
          <p:cNvSpPr>
            <a:spLocks noGrp="1"/>
          </p:cNvSpPr>
          <p:nvPr>
            <p:ph type="sldNum" sz="quarter" idx="12"/>
          </p:nvPr>
        </p:nvSpPr>
        <p:spPr/>
        <p:txBody>
          <a:bodyPr/>
          <a:lstStyle/>
          <a:p>
            <a:fld id="{D33A319E-DD88-4A6E-B82B-2D9A6BA0984A}" type="slidenum">
              <a:rPr lang="en-US" smtClean="0"/>
              <a:pPr/>
              <a:t>12</a:t>
            </a:fld>
            <a:endParaRPr lang="en-US"/>
          </a:p>
        </p:txBody>
      </p:sp>
    </p:spTree>
    <p:extLst>
      <p:ext uri="{BB962C8B-B14F-4D97-AF65-F5344CB8AC3E}">
        <p14:creationId xmlns:p14="http://schemas.microsoft.com/office/powerpoint/2010/main" val="2086854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Forms</a:t>
            </a:r>
            <a:endParaRPr lang="en-US" dirty="0">
              <a:solidFill>
                <a:schemeClr val="accent1"/>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chemeClr val="tx2"/>
                </a:solidFill>
              </a:rPr>
              <a:t>Pre-Course Questionnaire </a:t>
            </a:r>
          </a:p>
          <a:p>
            <a:pPr marL="457200" indent="-457200">
              <a:buFont typeface="+mj-lt"/>
              <a:buAutoNum type="arabicPeriod"/>
            </a:pPr>
            <a:r>
              <a:rPr lang="en-US" dirty="0" smtClean="0">
                <a:solidFill>
                  <a:schemeClr val="tx2"/>
                </a:solidFill>
              </a:rPr>
              <a:t>Demographics &amp; Registration Form</a:t>
            </a:r>
          </a:p>
          <a:p>
            <a:pPr marL="457200" indent="-457200">
              <a:buFont typeface="+mj-lt"/>
              <a:buAutoNum type="arabicPeriod"/>
            </a:pPr>
            <a:r>
              <a:rPr lang="en-US" dirty="0" smtClean="0">
                <a:solidFill>
                  <a:schemeClr val="tx2"/>
                </a:solidFill>
              </a:rPr>
              <a:t>Class Topics Questionnaire</a:t>
            </a:r>
          </a:p>
          <a:p>
            <a:pPr marL="749808" lvl="1" indent="-457200">
              <a:buFont typeface="+mj-lt"/>
              <a:buAutoNum type="alphaLcPeriod"/>
            </a:pPr>
            <a:r>
              <a:rPr lang="en-US" dirty="0" smtClean="0"/>
              <a:t>The course is flexible and we will focus on the topic areas that are most important and useful for you.</a:t>
            </a:r>
            <a:endParaRPr lang="en-US" dirty="0"/>
          </a:p>
        </p:txBody>
      </p:sp>
      <p:sp>
        <p:nvSpPr>
          <p:cNvPr id="4" name="Footer Placeholder 3"/>
          <p:cNvSpPr>
            <a:spLocks noGrp="1"/>
          </p:cNvSpPr>
          <p:nvPr>
            <p:ph type="ftr" sz="quarter" idx="11"/>
          </p:nvPr>
        </p:nvSpPr>
        <p:spPr/>
        <p:txBody>
          <a:bodyPr/>
          <a:lstStyle/>
          <a:p>
            <a:r>
              <a:rPr lang="en-US" smtClean="0"/>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13</a:t>
            </a:fld>
            <a:endParaRPr lang="en-US" dirty="0"/>
          </a:p>
        </p:txBody>
      </p:sp>
    </p:spTree>
    <p:extLst>
      <p:ext uri="{BB962C8B-B14F-4D97-AF65-F5344CB8AC3E}">
        <p14:creationId xmlns:p14="http://schemas.microsoft.com/office/powerpoint/2010/main" val="2307597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Thoughts &amp; Beliefs about Money</a:t>
            </a:r>
            <a:endParaRPr lang="en-US" dirty="0">
              <a:solidFill>
                <a:schemeClr val="accent1"/>
              </a:solidFill>
            </a:endParaRPr>
          </a:p>
        </p:txBody>
      </p:sp>
      <p:sp>
        <p:nvSpPr>
          <p:cNvPr id="3" name="Content Placeholder 2"/>
          <p:cNvSpPr>
            <a:spLocks noGrp="1"/>
          </p:cNvSpPr>
          <p:nvPr>
            <p:ph idx="1"/>
          </p:nvPr>
        </p:nvSpPr>
        <p:spPr>
          <a:xfrm>
            <a:off x="1097280" y="1993692"/>
            <a:ext cx="6727586" cy="3981806"/>
          </a:xfrm>
        </p:spPr>
        <p:txBody>
          <a:bodyPr/>
          <a:lstStyle/>
          <a:p>
            <a:r>
              <a:rPr lang="en-US" b="1" dirty="0" smtClean="0"/>
              <a:t>Part 1 (journal):</a:t>
            </a:r>
          </a:p>
          <a:p>
            <a:r>
              <a:rPr lang="en-US" dirty="0" smtClean="0"/>
              <a:t>What thoughts, beliefs or emotions have you had about money? </a:t>
            </a:r>
          </a:p>
          <a:p>
            <a:r>
              <a:rPr lang="en-US" dirty="0" smtClean="0"/>
              <a:t>What thoughts and beliefs have you heard from others or the media?</a:t>
            </a:r>
            <a:endParaRPr lang="en-US" b="1" dirty="0" smtClean="0"/>
          </a:p>
          <a:p>
            <a:r>
              <a:rPr lang="en-US" b="1" dirty="0" smtClean="0"/>
              <a:t>Part 2 (discussion):</a:t>
            </a:r>
          </a:p>
          <a:p>
            <a:r>
              <a:rPr lang="en-US" dirty="0" smtClean="0"/>
              <a:t>Are these words positive, negative or neutral?</a:t>
            </a:r>
          </a:p>
          <a:p>
            <a:r>
              <a:rPr lang="en-US" dirty="0" smtClean="0"/>
              <a:t>How would you </a:t>
            </a:r>
            <a:r>
              <a:rPr lang="en-US" i="1" dirty="0" smtClean="0"/>
              <a:t>like</a:t>
            </a:r>
            <a:r>
              <a:rPr lang="en-US" dirty="0" smtClean="0"/>
              <a:t> to feel about money?</a:t>
            </a:r>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14</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605" y="2221651"/>
            <a:ext cx="3809524" cy="2857143"/>
          </a:xfrm>
          <a:prstGeom prst="rect">
            <a:avLst/>
          </a:prstGeom>
        </p:spPr>
      </p:pic>
    </p:spTree>
    <p:extLst>
      <p:ext uri="{BB962C8B-B14F-4D97-AF65-F5344CB8AC3E}">
        <p14:creationId xmlns:p14="http://schemas.microsoft.com/office/powerpoint/2010/main" val="227085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Mental Health and/or Addiction &amp; Money</a:t>
            </a:r>
            <a:endParaRPr lang="en-US" dirty="0">
              <a:solidFill>
                <a:schemeClr val="accent1"/>
              </a:solidFill>
            </a:endParaRPr>
          </a:p>
        </p:txBody>
      </p:sp>
      <p:sp>
        <p:nvSpPr>
          <p:cNvPr id="3" name="Content Placeholder 2"/>
          <p:cNvSpPr>
            <a:spLocks noGrp="1"/>
          </p:cNvSpPr>
          <p:nvPr>
            <p:ph idx="1"/>
          </p:nvPr>
        </p:nvSpPr>
        <p:spPr/>
        <p:txBody>
          <a:bodyPr/>
          <a:lstStyle/>
          <a:p>
            <a:r>
              <a:rPr lang="en-US" b="1" dirty="0" smtClean="0"/>
              <a:t>Journal &amp; Discuss:</a:t>
            </a:r>
          </a:p>
          <a:p>
            <a:r>
              <a:rPr lang="en-US" i="1" dirty="0" smtClean="0"/>
              <a:t>In </a:t>
            </a:r>
            <a:r>
              <a:rPr lang="en-US" i="1" dirty="0"/>
              <a:t>what ways have mental health issues affected your financial situation</a:t>
            </a:r>
            <a:r>
              <a:rPr lang="en-US" i="1" dirty="0" smtClean="0"/>
              <a:t>?</a:t>
            </a:r>
          </a:p>
          <a:p>
            <a:pPr marL="0" indent="0">
              <a:buNone/>
            </a:pPr>
            <a:r>
              <a:rPr lang="en-US" i="1" dirty="0"/>
              <a:t> </a:t>
            </a:r>
            <a:r>
              <a:rPr lang="en-US" i="1" dirty="0" smtClean="0"/>
              <a:t>In </a:t>
            </a:r>
            <a:r>
              <a:rPr lang="en-US" i="1" dirty="0"/>
              <a:t>what ways has your financial situation affected your mental health? </a:t>
            </a:r>
            <a:endParaRPr lang="en-US" dirty="0"/>
          </a:p>
          <a:p>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15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6267" y="3075353"/>
            <a:ext cx="4077909" cy="3058432"/>
          </a:xfrm>
          <a:prstGeom prst="rect">
            <a:avLst/>
          </a:prstGeom>
        </p:spPr>
      </p:pic>
    </p:spTree>
    <p:extLst>
      <p:ext uri="{BB962C8B-B14F-4D97-AF65-F5344CB8AC3E}">
        <p14:creationId xmlns:p14="http://schemas.microsoft.com/office/powerpoint/2010/main" val="3236844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Mindfulness to Reduce Financial Stress</a:t>
            </a:r>
            <a:endParaRPr lang="en-US" dirty="0">
              <a:solidFill>
                <a:schemeClr val="accent1"/>
              </a:solidFill>
            </a:endParaRPr>
          </a:p>
        </p:txBody>
      </p:sp>
      <p:sp>
        <p:nvSpPr>
          <p:cNvPr id="3" name="Content Placeholder 2"/>
          <p:cNvSpPr>
            <a:spLocks noGrp="1"/>
          </p:cNvSpPr>
          <p:nvPr>
            <p:ph idx="1"/>
          </p:nvPr>
        </p:nvSpPr>
        <p:spPr>
          <a:xfrm>
            <a:off x="1097279" y="1845734"/>
            <a:ext cx="6306257" cy="4023360"/>
          </a:xfrm>
        </p:spPr>
        <p:txBody>
          <a:bodyPr>
            <a:normAutofit/>
          </a:bodyPr>
          <a:lstStyle/>
          <a:p>
            <a:pPr marL="0" indent="0">
              <a:buNone/>
            </a:pPr>
            <a:r>
              <a:rPr lang="en-US" b="1" dirty="0" smtClean="0"/>
              <a:t>Tips for practicing mindfulness on a budget: </a:t>
            </a:r>
          </a:p>
          <a:p>
            <a:pPr lvl="1">
              <a:buFont typeface="Wingdings" panose="05000000000000000000" pitchFamily="2" charset="2"/>
              <a:buChar char="§"/>
            </a:pPr>
            <a:r>
              <a:rPr lang="en-US" b="1" dirty="0"/>
              <a:t> </a:t>
            </a:r>
            <a:r>
              <a:rPr lang="en-US" dirty="0"/>
              <a:t>G</a:t>
            </a:r>
            <a:r>
              <a:rPr lang="en-US" dirty="0" smtClean="0"/>
              <a:t>et enough sleep</a:t>
            </a:r>
          </a:p>
          <a:p>
            <a:pPr lvl="1">
              <a:buFont typeface="Wingdings" panose="05000000000000000000" pitchFamily="2" charset="2"/>
              <a:buChar char="§"/>
            </a:pPr>
            <a:r>
              <a:rPr lang="en-US" dirty="0" smtClean="0"/>
              <a:t> Go on a walk, exercise, do yoga or stretches</a:t>
            </a:r>
          </a:p>
          <a:p>
            <a:pPr lvl="1">
              <a:buFont typeface="Wingdings" panose="05000000000000000000" pitchFamily="2" charset="2"/>
              <a:buChar char="§"/>
            </a:pPr>
            <a:r>
              <a:rPr lang="en-US" dirty="0"/>
              <a:t> M</a:t>
            </a:r>
            <a:r>
              <a:rPr lang="en-US" dirty="0" smtClean="0"/>
              <a:t>editate, practice deep breathing</a:t>
            </a:r>
          </a:p>
          <a:p>
            <a:pPr lvl="1">
              <a:buFont typeface="Wingdings" panose="05000000000000000000" pitchFamily="2" charset="2"/>
              <a:buChar char="§"/>
            </a:pPr>
            <a:r>
              <a:rPr lang="en-US" dirty="0"/>
              <a:t> C</a:t>
            </a:r>
            <a:r>
              <a:rPr lang="en-US" dirty="0" smtClean="0"/>
              <a:t>onnect with friends and family</a:t>
            </a:r>
          </a:p>
          <a:p>
            <a:pPr lvl="1">
              <a:buFont typeface="Wingdings" panose="05000000000000000000" pitchFamily="2" charset="2"/>
              <a:buChar char="§"/>
            </a:pPr>
            <a:r>
              <a:rPr lang="en-US" dirty="0"/>
              <a:t> S</a:t>
            </a:r>
            <a:r>
              <a:rPr lang="en-US" dirty="0" smtClean="0"/>
              <a:t>pend time outside</a:t>
            </a:r>
          </a:p>
          <a:p>
            <a:pPr lvl="1">
              <a:buFont typeface="Wingdings" panose="05000000000000000000" pitchFamily="2" charset="2"/>
              <a:buChar char="§"/>
            </a:pPr>
            <a:r>
              <a:rPr lang="en-US" dirty="0"/>
              <a:t> J</a:t>
            </a:r>
            <a:r>
              <a:rPr lang="en-US" dirty="0" smtClean="0"/>
              <a:t>ournal; practice gratitude, self-compassion, and forgiveness</a:t>
            </a:r>
          </a:p>
          <a:p>
            <a:pPr lvl="1">
              <a:buFont typeface="Wingdings" panose="05000000000000000000" pitchFamily="2" charset="2"/>
              <a:buChar char="§"/>
            </a:pPr>
            <a:r>
              <a:rPr lang="en-US" dirty="0" smtClean="0"/>
              <a:t>What else?</a:t>
            </a:r>
          </a:p>
          <a:p>
            <a:pPr marL="0">
              <a:buNone/>
            </a:pPr>
            <a:r>
              <a:rPr lang="en-US" i="1" dirty="0" smtClean="0"/>
              <a:t>Why </a:t>
            </a:r>
            <a:r>
              <a:rPr lang="en-US" i="1" dirty="0"/>
              <a:t>do you think self-care is important?</a:t>
            </a:r>
          </a:p>
          <a:p>
            <a:pPr marL="0">
              <a:buNone/>
            </a:pPr>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16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7257" y="2165319"/>
            <a:ext cx="3948423" cy="2961317"/>
          </a:xfrm>
          <a:prstGeom prst="rect">
            <a:avLst/>
          </a:prstGeom>
        </p:spPr>
      </p:pic>
    </p:spTree>
    <p:extLst>
      <p:ext uri="{BB962C8B-B14F-4D97-AF65-F5344CB8AC3E}">
        <p14:creationId xmlns:p14="http://schemas.microsoft.com/office/powerpoint/2010/main" val="1008882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Poverty in the United States</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US" dirty="0"/>
              <a:t>In 2019, an estimated 34 million Americans were living in poverty, made worse by the COVID-19 pandemic.</a:t>
            </a:r>
          </a:p>
          <a:p>
            <a:pPr lvl="1">
              <a:buFont typeface="Wingdings" panose="05000000000000000000" pitchFamily="2" charset="2"/>
              <a:buChar char="§"/>
            </a:pPr>
            <a:r>
              <a:rPr lang="en-US" dirty="0"/>
              <a:t>Many individuals and families remain in or are on the brink of poverty, facing food or housing insecurity, unemployment, low incomes, debt, and barriers to education and stability.</a:t>
            </a:r>
          </a:p>
          <a:p>
            <a:pPr marL="0" indent="0">
              <a:buNone/>
            </a:pPr>
            <a:r>
              <a:rPr lang="en-US" dirty="0" smtClean="0"/>
              <a:t>There are high </a:t>
            </a:r>
            <a:r>
              <a:rPr lang="en-US" dirty="0"/>
              <a:t>levels of </a:t>
            </a:r>
            <a:r>
              <a:rPr lang="en-US" b="1" dirty="0"/>
              <a:t>income and wealth </a:t>
            </a:r>
            <a:r>
              <a:rPr lang="en-US" b="1" dirty="0" smtClean="0"/>
              <a:t>inequality </a:t>
            </a:r>
            <a:r>
              <a:rPr lang="en-US" dirty="0" smtClean="0"/>
              <a:t>in the United States.</a:t>
            </a:r>
            <a:endParaRPr lang="en-US" dirty="0"/>
          </a:p>
          <a:p>
            <a:pPr marL="0" indent="0">
              <a:buNone/>
            </a:pPr>
            <a:r>
              <a:rPr lang="en-US" b="1" dirty="0"/>
              <a:t>Classism</a:t>
            </a:r>
            <a:r>
              <a:rPr lang="en-US" dirty="0"/>
              <a:t>: </a:t>
            </a:r>
            <a:endParaRPr lang="en-US" dirty="0" smtClean="0"/>
          </a:p>
          <a:p>
            <a:pPr lvl="1">
              <a:buFont typeface="Wingdings" panose="05000000000000000000" pitchFamily="2" charset="2"/>
              <a:buChar char="§"/>
            </a:pPr>
            <a:r>
              <a:rPr lang="en-US" dirty="0"/>
              <a:t>D</a:t>
            </a:r>
            <a:r>
              <a:rPr lang="en-US" dirty="0" smtClean="0"/>
              <a:t>ifferential </a:t>
            </a:r>
            <a:r>
              <a:rPr lang="en-US" dirty="0"/>
              <a:t>treatment based on social class or perceived social class, usually in a way to oppress working-class people and maintain the power of the wealthy </a:t>
            </a:r>
            <a:r>
              <a:rPr lang="en-US" dirty="0" smtClean="0"/>
              <a:t>class.</a:t>
            </a:r>
            <a:endParaRPr lang="en-US" dirty="0"/>
          </a:p>
          <a:p>
            <a:pPr marL="0" indent="0">
              <a:buNone/>
            </a:pPr>
            <a:r>
              <a:rPr lang="en-US" dirty="0"/>
              <a:t>Poverty is </a:t>
            </a:r>
            <a:r>
              <a:rPr lang="en-US" b="1" dirty="0"/>
              <a:t>intersectional. </a:t>
            </a:r>
            <a:r>
              <a:rPr lang="en-US" dirty="0"/>
              <a:t>Poverty cannot be separated from the other structural inequalities that shape society. </a:t>
            </a:r>
            <a:endParaRPr lang="en-US" dirty="0" smtClean="0"/>
          </a:p>
          <a:p>
            <a:pPr lvl="1">
              <a:buFont typeface="Wingdings" panose="05000000000000000000" pitchFamily="2" charset="2"/>
              <a:buChar char="§"/>
            </a:pPr>
            <a:r>
              <a:rPr lang="en-US" b="1" dirty="0"/>
              <a:t>Systemic racism</a:t>
            </a:r>
            <a:r>
              <a:rPr lang="en-US" dirty="0"/>
              <a:t>, including a history of redlining and housing segregation, has led to a racial wealth gap. </a:t>
            </a:r>
            <a:endParaRPr lang="en-US" b="1" dirty="0"/>
          </a:p>
        </p:txBody>
      </p:sp>
      <p:sp>
        <p:nvSpPr>
          <p:cNvPr id="4" name="Footer Placeholder 3"/>
          <p:cNvSpPr>
            <a:spLocks noGrp="1"/>
          </p:cNvSpPr>
          <p:nvPr>
            <p:ph type="ftr" sz="quarter" idx="11"/>
          </p:nvPr>
        </p:nvSpPr>
        <p:spPr/>
        <p:txBody>
          <a:bodyPr/>
          <a:lstStyle/>
          <a:p>
            <a:r>
              <a:rPr lang="en-US" smtClean="0"/>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17</a:t>
            </a:fld>
            <a:endParaRPr lang="en-US" dirty="0"/>
          </a:p>
        </p:txBody>
      </p:sp>
    </p:spTree>
    <p:extLst>
      <p:ext uri="{BB962C8B-B14F-4D97-AF65-F5344CB8AC3E}">
        <p14:creationId xmlns:p14="http://schemas.microsoft.com/office/powerpoint/2010/main" val="322884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Intersectionality &amp; Privilege</a:t>
            </a:r>
            <a:endParaRPr lang="en-US" dirty="0">
              <a:solidFill>
                <a:schemeClr val="accent1"/>
              </a:solidFill>
            </a:endParaRPr>
          </a:p>
        </p:txBody>
      </p:sp>
      <p:sp>
        <p:nvSpPr>
          <p:cNvPr id="3" name="Content Placeholder 2"/>
          <p:cNvSpPr>
            <a:spLocks noGrp="1"/>
          </p:cNvSpPr>
          <p:nvPr>
            <p:ph idx="1"/>
          </p:nvPr>
        </p:nvSpPr>
        <p:spPr/>
        <p:txBody>
          <a:bodyPr>
            <a:normAutofit/>
          </a:bodyPr>
          <a:lstStyle/>
          <a:p>
            <a:pPr marL="0" indent="0">
              <a:buNone/>
            </a:pPr>
            <a:r>
              <a:rPr lang="en-US" b="1" dirty="0"/>
              <a:t>Intersectionality: </a:t>
            </a:r>
            <a:r>
              <a:rPr lang="en-US" dirty="0"/>
              <a:t>the many systems of oppression in our society (racism, sexism, classism, ableism, homophobia, transphobia, xenophobia) simultaneously overlap and interlock – they are intersectional. </a:t>
            </a:r>
            <a:endParaRPr lang="en-US" dirty="0" smtClean="0"/>
          </a:p>
          <a:p>
            <a:pPr marL="0" indent="0">
              <a:buNone/>
            </a:pPr>
            <a:r>
              <a:rPr lang="en-US" dirty="0" smtClean="0"/>
              <a:t>“</a:t>
            </a:r>
            <a:r>
              <a:rPr lang="en-US" dirty="0"/>
              <a:t>It’s basically a lens, a prism, for seeing the way in which various forms of inequality often operate together and exacerbate each other. We tend to talk about race inequality as separate from inequality based on gender, class, sexuality or immigrant status. What’s often missing is how some people are subject to all of these, and the experience is not just the sum of its parts</a:t>
            </a:r>
            <a:r>
              <a:rPr lang="en-US" dirty="0" smtClean="0"/>
              <a:t>.” – </a:t>
            </a:r>
            <a:r>
              <a:rPr lang="en-US" dirty="0" err="1" smtClean="0"/>
              <a:t>Kimberlé</a:t>
            </a:r>
            <a:r>
              <a:rPr lang="en-US" dirty="0" smtClean="0"/>
              <a:t> Crenshaw.</a:t>
            </a:r>
            <a:endParaRPr lang="en-US" dirty="0"/>
          </a:p>
          <a:p>
            <a:pPr marL="0" indent="0">
              <a:buNone/>
            </a:pPr>
            <a:r>
              <a:rPr lang="en-US" b="1" dirty="0" smtClean="0"/>
              <a:t>Privilege</a:t>
            </a:r>
            <a:r>
              <a:rPr lang="en-US" b="1" dirty="0"/>
              <a:t>: </a:t>
            </a:r>
            <a:r>
              <a:rPr lang="en-US" dirty="0"/>
              <a:t>the unearned advantages and power that an individual receives from belonging to a certain social identity group. </a:t>
            </a:r>
            <a:endParaRPr lang="en-US" b="1" dirty="0"/>
          </a:p>
          <a:p>
            <a:pPr marL="0" indent="0">
              <a:buNone/>
            </a:pPr>
            <a:r>
              <a:rPr lang="en-US" dirty="0"/>
              <a:t>White privilege refers to the unearned power and opportunities that White people experience simply because of their skin color.</a:t>
            </a:r>
          </a:p>
          <a:p>
            <a:endParaRPr lang="en-US" dirty="0"/>
          </a:p>
        </p:txBody>
      </p:sp>
      <p:sp>
        <p:nvSpPr>
          <p:cNvPr id="4" name="Footer Placeholder 3"/>
          <p:cNvSpPr>
            <a:spLocks noGrp="1"/>
          </p:cNvSpPr>
          <p:nvPr>
            <p:ph type="ftr" sz="quarter" idx="11"/>
          </p:nvPr>
        </p:nvSpPr>
        <p:spPr/>
        <p:txBody>
          <a:bodyPr/>
          <a:lstStyle/>
          <a:p>
            <a:r>
              <a:rPr lang="en-US" smtClean="0"/>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18</a:t>
            </a:fld>
            <a:endParaRPr lang="en-US" dirty="0"/>
          </a:p>
        </p:txBody>
      </p:sp>
    </p:spTree>
    <p:extLst>
      <p:ext uri="{BB962C8B-B14F-4D97-AF65-F5344CB8AC3E}">
        <p14:creationId xmlns:p14="http://schemas.microsoft.com/office/powerpoint/2010/main" val="379904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Social Justice &amp; Equity</a:t>
            </a:r>
            <a:endParaRPr lang="en-US" dirty="0">
              <a:solidFill>
                <a:schemeClr val="accent1"/>
              </a:solidFill>
            </a:endParaRPr>
          </a:p>
        </p:txBody>
      </p:sp>
      <p:sp>
        <p:nvSpPr>
          <p:cNvPr id="3" name="Content Placeholder 2"/>
          <p:cNvSpPr>
            <a:spLocks noGrp="1"/>
          </p:cNvSpPr>
          <p:nvPr>
            <p:ph idx="1"/>
          </p:nvPr>
        </p:nvSpPr>
        <p:spPr>
          <a:xfrm>
            <a:off x="1097280" y="1845734"/>
            <a:ext cx="5834862" cy="4023360"/>
          </a:xfrm>
        </p:spPr>
        <p:txBody>
          <a:bodyPr/>
          <a:lstStyle/>
          <a:p>
            <a:pPr marL="0" indent="0">
              <a:buNone/>
            </a:pPr>
            <a:r>
              <a:rPr lang="en-US" b="1" dirty="0"/>
              <a:t>Social Justice: </a:t>
            </a:r>
            <a:r>
              <a:rPr lang="en-US" dirty="0"/>
              <a:t>justice and fairness in society – in healthcare, education, housing, wealth distribution, and basic human rights. </a:t>
            </a:r>
          </a:p>
          <a:p>
            <a:pPr marL="0" indent="0">
              <a:buNone/>
            </a:pPr>
            <a:r>
              <a:rPr lang="en-US" dirty="0"/>
              <a:t>Gender equity, LGBTQ+ rights, racial justice, and environmental justice are all examples of social justice issues. </a:t>
            </a:r>
          </a:p>
          <a:p>
            <a:pPr marL="0" indent="0">
              <a:buNone/>
            </a:pPr>
            <a:r>
              <a:rPr lang="en-US" b="1" dirty="0"/>
              <a:t>Equity</a:t>
            </a:r>
            <a:r>
              <a:rPr lang="en-US" dirty="0"/>
              <a:t>: equal opportunities, resources, and rights are afforded to </a:t>
            </a:r>
            <a:r>
              <a:rPr lang="en-US" i="1" dirty="0"/>
              <a:t>all</a:t>
            </a:r>
            <a:r>
              <a:rPr lang="en-US" dirty="0"/>
              <a:t> but will be allocated in different ways depending on the distinct circumstances and needs of a </a:t>
            </a:r>
            <a:r>
              <a:rPr lang="en-US" dirty="0" smtClean="0"/>
              <a:t>person, </a:t>
            </a:r>
            <a:r>
              <a:rPr lang="en-US" dirty="0"/>
              <a:t>based on the barriers or privileges that person has been afforded by society</a:t>
            </a:r>
          </a:p>
          <a:p>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19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739" y="2023672"/>
            <a:ext cx="4349751" cy="3262313"/>
          </a:xfrm>
          <a:prstGeom prst="rect">
            <a:avLst/>
          </a:prstGeom>
        </p:spPr>
      </p:pic>
    </p:spTree>
    <p:extLst>
      <p:ext uri="{BB962C8B-B14F-4D97-AF65-F5344CB8AC3E}">
        <p14:creationId xmlns:p14="http://schemas.microsoft.com/office/powerpoint/2010/main" val="309301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Introduction</a:t>
            </a:r>
            <a:endParaRPr lang="en-US" b="1" dirty="0"/>
          </a:p>
        </p:txBody>
      </p:sp>
      <p:sp>
        <p:nvSpPr>
          <p:cNvPr id="3" name="Subtitle 2"/>
          <p:cNvSpPr>
            <a:spLocks noGrp="1"/>
          </p:cNvSpPr>
          <p:nvPr>
            <p:ph type="subTitle" idx="1"/>
          </p:nvPr>
        </p:nvSpPr>
        <p:spPr/>
        <p:txBody>
          <a:bodyPr/>
          <a:lstStyle/>
          <a:p>
            <a:r>
              <a:rPr lang="en-US" dirty="0" smtClean="0"/>
              <a:t>Workshop</a:t>
            </a:r>
            <a:r>
              <a:rPr lang="en-US" dirty="0" smtClean="0"/>
              <a:t> </a:t>
            </a:r>
            <a:r>
              <a:rPr lang="en-US" dirty="0" smtClean="0"/>
              <a:t>1</a:t>
            </a:r>
          </a:p>
          <a:p>
            <a:r>
              <a:rPr lang="en-US" dirty="0" smtClean="0"/>
              <a:t>pg</a:t>
            </a:r>
            <a:r>
              <a:rPr lang="en-US" dirty="0"/>
              <a:t>. 9</a:t>
            </a:r>
            <a:r>
              <a:rPr lang="en-US" dirty="0" smtClean="0"/>
              <a:t> </a:t>
            </a:r>
            <a:r>
              <a:rPr lang="en-US" dirty="0"/>
              <a:t>in student guide</a:t>
            </a:r>
          </a:p>
        </p:txBody>
      </p:sp>
      <p:sp>
        <p:nvSpPr>
          <p:cNvPr id="4" name="Footer Placeholder 3">
            <a:extLst>
              <a:ext uri="{FF2B5EF4-FFF2-40B4-BE49-F238E27FC236}">
                <a16:creationId xmlns:a16="http://schemas.microsoft.com/office/drawing/2014/main" xmlns="" id="{E5E27AFA-B731-4AF1-B605-9D07330625A4}"/>
              </a:ext>
            </a:extLst>
          </p:cNvPr>
          <p:cNvSpPr>
            <a:spLocks noGrp="1"/>
          </p:cNvSpPr>
          <p:nvPr>
            <p:ph type="ftr" sz="quarter" idx="11"/>
          </p:nvPr>
        </p:nvSpPr>
        <p:spPr>
          <a:xfrm>
            <a:off x="3686186" y="6459787"/>
            <a:ext cx="4822804" cy="365125"/>
          </a:xfrm>
        </p:spPr>
        <p:txBody>
          <a:bodyPr/>
          <a:lstStyle/>
          <a:p>
            <a:r>
              <a:rPr lang="en-US" dirty="0"/>
              <a:t>Mental Health &amp; Addiction Association of Oregon</a:t>
            </a:r>
          </a:p>
        </p:txBody>
      </p:sp>
      <p:sp>
        <p:nvSpPr>
          <p:cNvPr id="5" name="Slide Number Placeholder 4">
            <a:extLst>
              <a:ext uri="{FF2B5EF4-FFF2-40B4-BE49-F238E27FC236}">
                <a16:creationId xmlns:a16="http://schemas.microsoft.com/office/drawing/2014/main" xmlns="" id="{4C85A96C-B03B-4EBC-AE7D-5DDC7DD0BCF1}"/>
              </a:ext>
            </a:extLst>
          </p:cNvPr>
          <p:cNvSpPr>
            <a:spLocks noGrp="1"/>
          </p:cNvSpPr>
          <p:nvPr>
            <p:ph type="sldNum" sz="quarter" idx="12"/>
          </p:nvPr>
        </p:nvSpPr>
        <p:spPr>
          <a:xfrm>
            <a:off x="9900460" y="6459787"/>
            <a:ext cx="1312025" cy="365125"/>
          </a:xfrm>
        </p:spPr>
        <p:txBody>
          <a:bodyPr/>
          <a:lstStyle/>
          <a:p>
            <a:fld id="{FCD4C485-E621-4037-BCCE-53FA28E14780}" type="slidenum">
              <a:rPr lang="en-US" smtClean="0"/>
              <a:pPr/>
              <a:t>2</a:t>
            </a:fld>
            <a:endParaRPr lang="en-US" dirty="0"/>
          </a:p>
        </p:txBody>
      </p:sp>
    </p:spTree>
    <p:extLst>
      <p:ext uri="{BB962C8B-B14F-4D97-AF65-F5344CB8AC3E}">
        <p14:creationId xmlns:p14="http://schemas.microsoft.com/office/powerpoint/2010/main" val="1363625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Discussion: Hidden Rules among Classes</a:t>
            </a:r>
            <a:endParaRPr lang="en-US" dirty="0">
              <a:solidFill>
                <a:schemeClr val="accent1"/>
              </a:solidFill>
            </a:endParaRPr>
          </a:p>
        </p:txBody>
      </p:sp>
      <p:sp>
        <p:nvSpPr>
          <p:cNvPr id="3" name="Content Placeholder 2"/>
          <p:cNvSpPr>
            <a:spLocks noGrp="1"/>
          </p:cNvSpPr>
          <p:nvPr>
            <p:ph idx="1"/>
          </p:nvPr>
        </p:nvSpPr>
        <p:spPr>
          <a:xfrm>
            <a:off x="1097279" y="1993692"/>
            <a:ext cx="10058401" cy="3875402"/>
          </a:xfrm>
        </p:spPr>
        <p:txBody>
          <a:bodyPr/>
          <a:lstStyle/>
          <a:p>
            <a:pPr marL="457200" indent="-457200">
              <a:buFont typeface="+mj-lt"/>
              <a:buAutoNum type="arabicPeriod"/>
            </a:pPr>
            <a:r>
              <a:rPr lang="en-US" dirty="0" smtClean="0"/>
              <a:t>Review the </a:t>
            </a:r>
            <a:r>
              <a:rPr lang="en-US" b="1" dirty="0" smtClean="0"/>
              <a:t>U.S. Poverty Guidelines </a:t>
            </a:r>
            <a:r>
              <a:rPr lang="en-US" dirty="0" smtClean="0"/>
              <a:t>and definition of a </a:t>
            </a:r>
            <a:r>
              <a:rPr lang="en-US" b="1" dirty="0" smtClean="0"/>
              <a:t>Living Wage</a:t>
            </a:r>
          </a:p>
          <a:p>
            <a:pPr marL="457200" indent="-457200">
              <a:buFont typeface="+mj-lt"/>
              <a:buAutoNum type="arabicPeriod"/>
            </a:pPr>
            <a:r>
              <a:rPr lang="en-US" i="1" dirty="0" smtClean="0"/>
              <a:t>“The Hidden Rules among Classes” </a:t>
            </a:r>
            <a:r>
              <a:rPr lang="en-US" dirty="0" smtClean="0"/>
              <a:t>handout</a:t>
            </a:r>
            <a:endParaRPr lang="en-US" i="1"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20</a:t>
            </a:fld>
            <a:endParaRPr lang="en-US" dirty="0"/>
          </a:p>
        </p:txBody>
      </p:sp>
    </p:spTree>
    <p:extLst>
      <p:ext uri="{BB962C8B-B14F-4D97-AF65-F5344CB8AC3E}">
        <p14:creationId xmlns:p14="http://schemas.microsoft.com/office/powerpoint/2010/main" val="3021083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Financial Resilience</a:t>
            </a:r>
            <a:endParaRPr lang="en-US" dirty="0">
              <a:solidFill>
                <a:schemeClr val="accent1"/>
              </a:solidFill>
            </a:endParaRPr>
          </a:p>
        </p:txBody>
      </p:sp>
      <p:sp>
        <p:nvSpPr>
          <p:cNvPr id="3" name="Content Placeholder 2"/>
          <p:cNvSpPr>
            <a:spLocks noGrp="1"/>
          </p:cNvSpPr>
          <p:nvPr>
            <p:ph idx="1"/>
          </p:nvPr>
        </p:nvSpPr>
        <p:spPr>
          <a:xfrm>
            <a:off x="1097280" y="1845734"/>
            <a:ext cx="6071329" cy="4023360"/>
          </a:xfrm>
        </p:spPr>
        <p:txBody>
          <a:bodyPr/>
          <a:lstStyle/>
          <a:p>
            <a:pPr marL="0" indent="0">
              <a:buNone/>
            </a:pPr>
            <a:r>
              <a:rPr lang="en-US" dirty="0" smtClean="0"/>
              <a:t>The ability to withstand life events or changes to a person’s income and assets</a:t>
            </a:r>
          </a:p>
          <a:p>
            <a:pPr marL="0" indent="0">
              <a:buNone/>
            </a:pPr>
            <a:r>
              <a:rPr lang="en-US" dirty="0" smtClean="0"/>
              <a:t>Focuses on a person’s strengths and their ability to improve their situation </a:t>
            </a:r>
            <a:r>
              <a:rPr lang="en-US" dirty="0" smtClean="0">
                <a:sym typeface="Wingdings" panose="05000000000000000000" pitchFamily="2" charset="2"/>
              </a:rPr>
              <a:t> </a:t>
            </a:r>
            <a:r>
              <a:rPr lang="en-US" dirty="0" smtClean="0"/>
              <a:t>What we are doing in this course!</a:t>
            </a:r>
          </a:p>
          <a:p>
            <a:pPr marL="0" indent="0">
              <a:buNone/>
            </a:pPr>
            <a:r>
              <a:rPr lang="en-US" i="1" dirty="0" smtClean="0"/>
              <a:t>How can I increase my financial resilience?</a:t>
            </a:r>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21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8996" y="2090369"/>
            <a:ext cx="3809524" cy="2857143"/>
          </a:xfrm>
          <a:prstGeom prst="rect">
            <a:avLst/>
          </a:prstGeom>
        </p:spPr>
      </p:pic>
    </p:spTree>
    <p:extLst>
      <p:ext uri="{BB962C8B-B14F-4D97-AF65-F5344CB8AC3E}">
        <p14:creationId xmlns:p14="http://schemas.microsoft.com/office/powerpoint/2010/main" val="1400308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Individual Course Goals</a:t>
            </a:r>
            <a:endParaRPr lang="en-US" dirty="0">
              <a:solidFill>
                <a:schemeClr val="accent1"/>
              </a:solidFill>
            </a:endParaRPr>
          </a:p>
        </p:txBody>
      </p:sp>
      <p:sp>
        <p:nvSpPr>
          <p:cNvPr id="3" name="Content Placeholder 2"/>
          <p:cNvSpPr>
            <a:spLocks noGrp="1"/>
          </p:cNvSpPr>
          <p:nvPr>
            <p:ph idx="1"/>
          </p:nvPr>
        </p:nvSpPr>
        <p:spPr>
          <a:xfrm>
            <a:off x="1097279" y="2008682"/>
            <a:ext cx="10151967" cy="3903020"/>
          </a:xfrm>
        </p:spPr>
        <p:txBody>
          <a:bodyPr/>
          <a:lstStyle/>
          <a:p>
            <a:r>
              <a:rPr lang="en-US" b="1" dirty="0" smtClean="0"/>
              <a:t>Journal: </a:t>
            </a:r>
          </a:p>
          <a:p>
            <a:r>
              <a:rPr lang="en-US" i="1" dirty="0"/>
              <a:t>What do you hope to accomplish by the end of this course? </a:t>
            </a:r>
            <a:endParaRPr lang="en-US" i="1" dirty="0" smtClean="0"/>
          </a:p>
          <a:p>
            <a:r>
              <a:rPr lang="en-US" i="1" dirty="0" smtClean="0"/>
              <a:t>What </a:t>
            </a:r>
            <a:r>
              <a:rPr lang="en-US" i="1" dirty="0"/>
              <a:t>are the financial areas that are most important for you to address?</a:t>
            </a:r>
          </a:p>
          <a:p>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22</a:t>
            </a:fld>
            <a:endParaRPr lang="en-US" dirty="0"/>
          </a:p>
        </p:txBody>
      </p:sp>
    </p:spTree>
    <p:extLst>
      <p:ext uri="{BB962C8B-B14F-4D97-AF65-F5344CB8AC3E}">
        <p14:creationId xmlns:p14="http://schemas.microsoft.com/office/powerpoint/2010/main" val="183591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Learning Objectives</a:t>
            </a:r>
          </a:p>
        </p:txBody>
      </p:sp>
      <p:sp>
        <p:nvSpPr>
          <p:cNvPr id="3" name="Content Placeholder 2"/>
          <p:cNvSpPr>
            <a:spLocks noGrp="1"/>
          </p:cNvSpPr>
          <p:nvPr>
            <p:ph idx="1"/>
          </p:nvPr>
        </p:nvSpPr>
        <p:spPr/>
        <p:txBody>
          <a:bodyPr anchor="ctr">
            <a:normAutofit fontScale="92500" lnSpcReduction="10000"/>
          </a:bodyPr>
          <a:lstStyle/>
          <a:p>
            <a:r>
              <a:rPr lang="en-US" sz="2400" i="1" dirty="0" smtClean="0"/>
              <a:t>Upon </a:t>
            </a:r>
            <a:r>
              <a:rPr lang="en-US" sz="2400" i="1" dirty="0"/>
              <a:t>conclusion of </a:t>
            </a:r>
            <a:r>
              <a:rPr lang="en-US" sz="2400" i="1" dirty="0" smtClean="0"/>
              <a:t>Workshop </a:t>
            </a:r>
            <a:r>
              <a:rPr lang="en-US" sz="2400" i="1" dirty="0"/>
              <a:t>1, participants will:</a:t>
            </a:r>
            <a:endParaRPr lang="en-US" sz="2400" dirty="0"/>
          </a:p>
          <a:p>
            <a:pPr marL="457200" lvl="0" indent="-457200">
              <a:buFont typeface="+mj-lt"/>
              <a:buAutoNum type="arabicPeriod"/>
            </a:pPr>
            <a:r>
              <a:rPr lang="en-US" sz="2400" dirty="0" smtClean="0"/>
              <a:t>Have </a:t>
            </a:r>
            <a:r>
              <a:rPr lang="en-US" sz="2400" dirty="0"/>
              <a:t>a basic understanding of what to expect in this </a:t>
            </a:r>
            <a:r>
              <a:rPr lang="en-US" sz="2400" dirty="0" smtClean="0"/>
              <a:t>course.</a:t>
            </a:r>
          </a:p>
          <a:p>
            <a:pPr marL="457200" lvl="0" indent="-457200">
              <a:buFont typeface="+mj-lt"/>
              <a:buAutoNum type="arabicPeriod"/>
            </a:pPr>
            <a:r>
              <a:rPr lang="en-US" sz="2400" dirty="0" smtClean="0"/>
              <a:t>Recognize </a:t>
            </a:r>
            <a:r>
              <a:rPr lang="en-US" sz="2400" dirty="0"/>
              <a:t>subtle and pervasive thoughts and reactions toward money.</a:t>
            </a:r>
          </a:p>
          <a:p>
            <a:pPr marL="457200" lvl="0" indent="-457200">
              <a:buFont typeface="+mj-lt"/>
              <a:buAutoNum type="arabicPeriod"/>
            </a:pPr>
            <a:r>
              <a:rPr lang="en-US" sz="2400" dirty="0" smtClean="0"/>
              <a:t>Have </a:t>
            </a:r>
            <a:r>
              <a:rPr lang="en-US" sz="2400" dirty="0"/>
              <a:t>a basic understanding of how mental health challenges and financial difficulties impact one another.</a:t>
            </a:r>
          </a:p>
          <a:p>
            <a:pPr marL="457200" lvl="0" indent="-457200">
              <a:buFont typeface="+mj-lt"/>
              <a:buAutoNum type="arabicPeriod"/>
            </a:pPr>
            <a:r>
              <a:rPr lang="en-US" sz="2400" dirty="0" smtClean="0"/>
              <a:t>Learn </a:t>
            </a:r>
            <a:r>
              <a:rPr lang="en-US" sz="2400" dirty="0"/>
              <a:t>new tips for mindfulness and self-care.</a:t>
            </a:r>
          </a:p>
          <a:p>
            <a:pPr marL="457200" lvl="0" indent="-457200">
              <a:buFont typeface="+mj-lt"/>
              <a:buAutoNum type="arabicPeriod"/>
            </a:pPr>
            <a:r>
              <a:rPr lang="en-US" sz="2400" dirty="0" smtClean="0"/>
              <a:t>Have </a:t>
            </a:r>
            <a:r>
              <a:rPr lang="en-US" sz="2400" dirty="0"/>
              <a:t>a basic understanding of poverty in the U.S. and how it relates to classism, intersectionality, privilege, and social justice.</a:t>
            </a:r>
          </a:p>
          <a:p>
            <a:pPr marL="457200" lvl="0" indent="-457200">
              <a:buFont typeface="+mj-lt"/>
              <a:buAutoNum type="arabicPeriod"/>
            </a:pPr>
            <a:r>
              <a:rPr lang="en-US" sz="2400" dirty="0" smtClean="0"/>
              <a:t>Have </a:t>
            </a:r>
            <a:r>
              <a:rPr lang="en-US" sz="2400" dirty="0"/>
              <a:t>a basic understanding of financial resilience and economic well-being.</a:t>
            </a:r>
          </a:p>
          <a:p>
            <a:pPr marL="457200" indent="-457200">
              <a:buFont typeface="+mj-lt"/>
              <a:buAutoNum type="arabicPeriod"/>
            </a:pPr>
            <a:r>
              <a:rPr lang="en-US" sz="2400" dirty="0" smtClean="0"/>
              <a:t>Identify </a:t>
            </a:r>
            <a:r>
              <a:rPr lang="en-US" sz="2400" dirty="0"/>
              <a:t>the financial areas that are most important for them to address.</a:t>
            </a:r>
          </a:p>
        </p:txBody>
      </p:sp>
      <p:sp>
        <p:nvSpPr>
          <p:cNvPr id="4" name="Footer Placeholder 3">
            <a:extLst>
              <a:ext uri="{FF2B5EF4-FFF2-40B4-BE49-F238E27FC236}">
                <a16:creationId xmlns:a16="http://schemas.microsoft.com/office/drawing/2014/main" xmlns="" id="{F7E95B77-E7CD-496D-95D3-845E6311928B}"/>
              </a:ext>
            </a:extLst>
          </p:cNvPr>
          <p:cNvSpPr>
            <a:spLocks noGrp="1"/>
          </p:cNvSpPr>
          <p:nvPr>
            <p:ph type="ftr" sz="quarter" idx="11"/>
          </p:nvPr>
        </p:nvSpPr>
        <p:spPr>
          <a:xfrm>
            <a:off x="3686186" y="6459787"/>
            <a:ext cx="4822804" cy="365125"/>
          </a:xfrm>
        </p:spPr>
        <p:txBody>
          <a:bodyPr/>
          <a:lstStyle/>
          <a:p>
            <a:r>
              <a:rPr lang="en-US" dirty="0"/>
              <a:t>Mental Health &amp; Addiction Association of Oregon</a:t>
            </a:r>
          </a:p>
        </p:txBody>
      </p:sp>
      <p:sp>
        <p:nvSpPr>
          <p:cNvPr id="5" name="Slide Number Placeholder 4">
            <a:extLst>
              <a:ext uri="{FF2B5EF4-FFF2-40B4-BE49-F238E27FC236}">
                <a16:creationId xmlns:a16="http://schemas.microsoft.com/office/drawing/2014/main" xmlns="" id="{F9F382B7-F710-4AD3-B180-BC0E18DCDC1D}"/>
              </a:ext>
            </a:extLst>
          </p:cNvPr>
          <p:cNvSpPr>
            <a:spLocks noGrp="1"/>
          </p:cNvSpPr>
          <p:nvPr>
            <p:ph type="sldNum" sz="quarter" idx="12"/>
          </p:nvPr>
        </p:nvSpPr>
        <p:spPr>
          <a:xfrm>
            <a:off x="9900460" y="6459787"/>
            <a:ext cx="1312025" cy="365125"/>
          </a:xfrm>
        </p:spPr>
        <p:txBody>
          <a:bodyPr/>
          <a:lstStyle/>
          <a:p>
            <a:fld id="{FCD4C485-E621-4037-BCCE-53FA28E14780}" type="slidenum">
              <a:rPr lang="en-US" smtClean="0"/>
              <a:pPr/>
              <a:t>23</a:t>
            </a:fld>
            <a:endParaRPr lang="en-US" dirty="0"/>
          </a:p>
        </p:txBody>
      </p:sp>
    </p:spTree>
    <p:extLst>
      <p:ext uri="{BB962C8B-B14F-4D97-AF65-F5344CB8AC3E}">
        <p14:creationId xmlns:p14="http://schemas.microsoft.com/office/powerpoint/2010/main" val="3956880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Wrap-Up</a:t>
            </a:r>
            <a:endParaRPr lang="en-US" dirty="0">
              <a:solidFill>
                <a:schemeClr val="accent1"/>
              </a:solidFill>
            </a:endParaRPr>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Thank you all for your participation!</a:t>
            </a:r>
          </a:p>
          <a:p>
            <a:pPr marL="457200" indent="-457200">
              <a:buFont typeface="+mj-lt"/>
              <a:buAutoNum type="arabicPeriod"/>
            </a:pPr>
            <a:r>
              <a:rPr lang="en-US" dirty="0" smtClean="0"/>
              <a:t>Are there any questions?</a:t>
            </a:r>
          </a:p>
          <a:p>
            <a:pPr marL="457200" indent="-457200">
              <a:buFont typeface="+mj-lt"/>
              <a:buAutoNum type="arabicPeriod"/>
            </a:pPr>
            <a:r>
              <a:rPr lang="en-US" b="1" dirty="0" smtClean="0">
                <a:solidFill>
                  <a:schemeClr val="accent2"/>
                </a:solidFill>
              </a:rPr>
              <a:t>Homework: </a:t>
            </a:r>
          </a:p>
          <a:p>
            <a:pPr marL="749808" lvl="1" indent="-457200">
              <a:buFont typeface="+mj-lt"/>
              <a:buAutoNum type="alphaLcPeriod"/>
            </a:pPr>
            <a:r>
              <a:rPr lang="en-US" dirty="0" smtClean="0"/>
              <a:t>Choose </a:t>
            </a:r>
            <a:r>
              <a:rPr lang="en-US" b="1" dirty="0" smtClean="0"/>
              <a:t>one</a:t>
            </a:r>
            <a:r>
              <a:rPr lang="en-US" dirty="0" smtClean="0"/>
              <a:t> money saving idea and commit to it for the week.</a:t>
            </a:r>
          </a:p>
          <a:p>
            <a:pPr marL="749808" lvl="1" indent="-457200">
              <a:buFont typeface="+mj-lt"/>
              <a:buAutoNum type="alphaLcPeriod"/>
            </a:pPr>
            <a:r>
              <a:rPr lang="en-US" dirty="0" smtClean="0"/>
              <a:t>Facilitators will also commit to an idea.</a:t>
            </a:r>
          </a:p>
          <a:p>
            <a:pPr marL="749808" lvl="1" indent="-457200">
              <a:buFont typeface="+mj-lt"/>
              <a:buAutoNum type="alphaLcPeriod"/>
            </a:pPr>
            <a:r>
              <a:rPr lang="en-US" dirty="0" smtClean="0"/>
              <a:t>Keep track of which ideas are going well and which are not.</a:t>
            </a:r>
          </a:p>
          <a:p>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5698" y="2328055"/>
            <a:ext cx="3809524" cy="2857143"/>
          </a:xfrm>
          <a:prstGeom prst="rect">
            <a:avLst/>
          </a:prstGeom>
        </p:spPr>
      </p:pic>
    </p:spTree>
    <p:extLst>
      <p:ext uri="{BB962C8B-B14F-4D97-AF65-F5344CB8AC3E}">
        <p14:creationId xmlns:p14="http://schemas.microsoft.com/office/powerpoint/2010/main" val="2683570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Welcome </a:t>
            </a:r>
            <a:endParaRPr lang="en-US" dirty="0">
              <a:solidFill>
                <a:schemeClr val="accent1"/>
              </a:solidFill>
            </a:endParaRPr>
          </a:p>
        </p:txBody>
      </p:sp>
      <p:sp>
        <p:nvSpPr>
          <p:cNvPr id="3" name="Content Placeholder 2"/>
          <p:cNvSpPr>
            <a:spLocks noGrp="1"/>
          </p:cNvSpPr>
          <p:nvPr>
            <p:ph idx="1"/>
          </p:nvPr>
        </p:nvSpPr>
        <p:spPr/>
        <p:txBody>
          <a:bodyPr/>
          <a:lstStyle/>
          <a:p>
            <a:r>
              <a:rPr lang="en-US" b="1" dirty="0">
                <a:solidFill>
                  <a:schemeClr val="tx1"/>
                </a:solidFill>
              </a:rPr>
              <a:t>Congratulations</a:t>
            </a:r>
            <a:r>
              <a:rPr lang="en-US" dirty="0"/>
              <a:t> on making the decision to take positive steps toward greater financial security!</a:t>
            </a:r>
          </a:p>
          <a:p>
            <a:r>
              <a:rPr lang="en-US" b="1" dirty="0" smtClean="0">
                <a:solidFill>
                  <a:schemeClr val="accent1"/>
                </a:solidFill>
              </a:rPr>
              <a:t>Money Basics </a:t>
            </a:r>
            <a:r>
              <a:rPr lang="en-US" dirty="0" smtClean="0"/>
              <a:t>is a financial empowerment course designed specifically for individuals with lived experience of mental health and/or addiction challenges.</a:t>
            </a:r>
          </a:p>
          <a:p>
            <a:r>
              <a:rPr lang="en-US" dirty="0" smtClean="0"/>
              <a:t>By </a:t>
            </a:r>
            <a:r>
              <a:rPr lang="en-US" dirty="0"/>
              <a:t>building upon </a:t>
            </a:r>
            <a:r>
              <a:rPr lang="en-US" dirty="0" smtClean="0"/>
              <a:t>your existing </a:t>
            </a:r>
            <a:r>
              <a:rPr lang="en-US" dirty="0"/>
              <a:t>knowledge, strengths, and experiences, this course will enable </a:t>
            </a:r>
            <a:r>
              <a:rPr lang="en-US" dirty="0" smtClean="0"/>
              <a:t>you to </a:t>
            </a:r>
            <a:r>
              <a:rPr lang="en-US" dirty="0"/>
              <a:t>build financial resilience, reduce financial stress, and feel empowered to budget, save, and spend money in ways that work for</a:t>
            </a:r>
            <a:r>
              <a:rPr lang="en-US" dirty="0">
                <a:solidFill>
                  <a:schemeClr val="tx2"/>
                </a:solidFill>
              </a:rPr>
              <a:t> </a:t>
            </a:r>
            <a:r>
              <a:rPr lang="en-US" b="1" dirty="0" smtClean="0">
                <a:solidFill>
                  <a:schemeClr val="tx2"/>
                </a:solidFill>
              </a:rPr>
              <a:t>you</a:t>
            </a:r>
            <a:r>
              <a:rPr lang="en-US" b="1" dirty="0" smtClean="0"/>
              <a:t>.</a:t>
            </a:r>
            <a:r>
              <a:rPr lang="en-US" b="1" dirty="0"/>
              <a:t> </a:t>
            </a:r>
          </a:p>
          <a:p>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63" y="4197247"/>
            <a:ext cx="2797840" cy="2098380"/>
          </a:xfrm>
          <a:prstGeom prst="rect">
            <a:avLst/>
          </a:prstGeom>
        </p:spPr>
      </p:pic>
    </p:spTree>
    <p:extLst>
      <p:ext uri="{BB962C8B-B14F-4D97-AF65-F5344CB8AC3E}">
        <p14:creationId xmlns:p14="http://schemas.microsoft.com/office/powerpoint/2010/main" val="679382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8" y="303858"/>
            <a:ext cx="10058400" cy="1450757"/>
          </a:xfrm>
        </p:spPr>
        <p:txBody>
          <a:bodyPr/>
          <a:lstStyle/>
          <a:p>
            <a:r>
              <a:rPr lang="en-US" dirty="0" smtClean="0">
                <a:solidFill>
                  <a:schemeClr val="accent1"/>
                </a:solidFill>
                <a:latin typeface="Bebas Neue" panose="020B0606020202050201" pitchFamily="34" charset="0"/>
              </a:rPr>
              <a:t>Introductions</a:t>
            </a:r>
            <a:endParaRPr lang="en-US" dirty="0">
              <a:solidFill>
                <a:schemeClr val="accent1"/>
              </a:solidFill>
              <a:latin typeface="Bebas Neue" panose="020B0606020202050201" pitchFamily="34" charset="0"/>
            </a:endParaRPr>
          </a:p>
        </p:txBody>
      </p:sp>
      <p:sp>
        <p:nvSpPr>
          <p:cNvPr id="3" name="Content Placeholder 2"/>
          <p:cNvSpPr>
            <a:spLocks noGrp="1"/>
          </p:cNvSpPr>
          <p:nvPr>
            <p:ph idx="1"/>
          </p:nvPr>
        </p:nvSpPr>
        <p:spPr>
          <a:xfrm>
            <a:off x="1248032" y="2073897"/>
            <a:ext cx="5916340" cy="2812896"/>
          </a:xfrm>
        </p:spPr>
        <p:txBody>
          <a:bodyPr anchor="ctr">
            <a:normAutofit/>
          </a:bodyPr>
          <a:lstStyle/>
          <a:p>
            <a:pPr>
              <a:buFont typeface="Arial" panose="020B0604020202020204" pitchFamily="34" charset="0"/>
              <a:buChar char="•"/>
            </a:pPr>
            <a:r>
              <a:rPr lang="en-US" sz="2400" dirty="0"/>
              <a:t> Name</a:t>
            </a:r>
          </a:p>
          <a:p>
            <a:pPr>
              <a:buFont typeface="Arial" panose="020B0604020202020204" pitchFamily="34" charset="0"/>
              <a:buChar char="•"/>
            </a:pPr>
            <a:r>
              <a:rPr lang="en-US" sz="2400" dirty="0"/>
              <a:t> </a:t>
            </a:r>
            <a:r>
              <a:rPr lang="en-US" sz="2400" dirty="0" smtClean="0"/>
              <a:t>Preferred way to be referred to (pronouns, name, etc.)</a:t>
            </a:r>
            <a:endParaRPr lang="en-US" sz="2400" dirty="0"/>
          </a:p>
          <a:p>
            <a:pPr>
              <a:lnSpc>
                <a:spcPct val="100000"/>
              </a:lnSpc>
              <a:buFont typeface="Arial" panose="020B0604020202020204" pitchFamily="34" charset="0"/>
              <a:buChar char="•"/>
            </a:pPr>
            <a:r>
              <a:rPr lang="en-US" sz="2400" dirty="0"/>
              <a:t> </a:t>
            </a:r>
            <a:r>
              <a:rPr lang="en-US" sz="2400" dirty="0" smtClean="0"/>
              <a:t>Where are you from? </a:t>
            </a:r>
          </a:p>
          <a:p>
            <a:pPr>
              <a:buFont typeface="Arial" panose="020B0604020202020204" pitchFamily="34" charset="0"/>
              <a:buChar char="•"/>
            </a:pPr>
            <a:r>
              <a:rPr lang="en-US" sz="2400" dirty="0" smtClean="0"/>
              <a:t> Why are you interested in taking this course?</a:t>
            </a:r>
            <a:endParaRPr lang="en-US" sz="2400" dirty="0"/>
          </a:p>
        </p:txBody>
      </p:sp>
      <p:sp>
        <p:nvSpPr>
          <p:cNvPr id="5" name="Footer Placeholder 4"/>
          <p:cNvSpPr>
            <a:spLocks noGrp="1"/>
          </p:cNvSpPr>
          <p:nvPr>
            <p:ph type="ftr" sz="quarter" idx="11"/>
          </p:nvPr>
        </p:nvSpPr>
        <p:spPr/>
        <p:txBody>
          <a:bodyPr/>
          <a:lstStyle/>
          <a:p>
            <a:r>
              <a:rPr lang="en-US" dirty="0"/>
              <a:t>Mental Health &amp; Addiction Association of Oregon</a:t>
            </a:r>
          </a:p>
        </p:txBody>
      </p:sp>
      <p:sp>
        <p:nvSpPr>
          <p:cNvPr id="4" name="Slide Number Placeholder 3"/>
          <p:cNvSpPr>
            <a:spLocks noGrp="1"/>
          </p:cNvSpPr>
          <p:nvPr>
            <p:ph type="sldNum" sz="quarter" idx="12"/>
          </p:nvPr>
        </p:nvSpPr>
        <p:spPr/>
        <p:txBody>
          <a:bodyPr/>
          <a:lstStyle/>
          <a:p>
            <a:fld id="{FCD4C485-E621-4037-BCCE-53FA28E14780}" type="slidenum">
              <a:rPr lang="en-US" smtClean="0"/>
              <a:pPr/>
              <a:t>4</a:t>
            </a:fld>
            <a:endParaRPr lang="en-US" dirty="0"/>
          </a:p>
        </p:txBody>
      </p:sp>
      <p:sp>
        <p:nvSpPr>
          <p:cNvPr id="7" name="Content Placeholder 2"/>
          <p:cNvSpPr txBox="1">
            <a:spLocks/>
          </p:cNvSpPr>
          <p:nvPr/>
        </p:nvSpPr>
        <p:spPr>
          <a:xfrm>
            <a:off x="7431898" y="2997927"/>
            <a:ext cx="10058401" cy="329842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49" y="1754615"/>
            <a:ext cx="4598125" cy="3448594"/>
          </a:xfrm>
          <a:prstGeom prst="rect">
            <a:avLst/>
          </a:prstGeom>
        </p:spPr>
      </p:pic>
    </p:spTree>
    <p:extLst>
      <p:ext uri="{BB962C8B-B14F-4D97-AF65-F5344CB8AC3E}">
        <p14:creationId xmlns:p14="http://schemas.microsoft.com/office/powerpoint/2010/main" val="3060458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BB5A8B-6782-481E-A069-A4AB3244B0EE}"/>
              </a:ext>
            </a:extLst>
          </p:cNvPr>
          <p:cNvSpPr>
            <a:spLocks noGrp="1"/>
          </p:cNvSpPr>
          <p:nvPr>
            <p:ph type="title"/>
          </p:nvPr>
        </p:nvSpPr>
        <p:spPr/>
        <p:txBody>
          <a:bodyPr/>
          <a:lstStyle/>
          <a:p>
            <a:r>
              <a:rPr lang="en-US" dirty="0" smtClean="0">
                <a:solidFill>
                  <a:schemeClr val="accent1"/>
                </a:solidFill>
              </a:rPr>
              <a:t>Zoom Etiquette </a:t>
            </a:r>
            <a:endParaRPr lang="en-US" dirty="0">
              <a:solidFill>
                <a:schemeClr val="accent1"/>
              </a:solidFill>
            </a:endParaRPr>
          </a:p>
        </p:txBody>
      </p:sp>
      <p:sp>
        <p:nvSpPr>
          <p:cNvPr id="3" name="Content Placeholder 2">
            <a:extLst>
              <a:ext uri="{FF2B5EF4-FFF2-40B4-BE49-F238E27FC236}">
                <a16:creationId xmlns:a16="http://schemas.microsoft.com/office/drawing/2014/main" xmlns="" id="{C11A972E-A23E-4A35-BE26-41814907C6A9}"/>
              </a:ext>
            </a:extLst>
          </p:cNvPr>
          <p:cNvSpPr>
            <a:spLocks noGrp="1"/>
          </p:cNvSpPr>
          <p:nvPr>
            <p:ph idx="1"/>
          </p:nvPr>
        </p:nvSpPr>
        <p:spPr>
          <a:xfrm>
            <a:off x="1186249" y="2096219"/>
            <a:ext cx="4555332" cy="3648973"/>
          </a:xfrm>
        </p:spPr>
        <p:txBody>
          <a:bodyPr>
            <a:normAutofit lnSpcReduction="10000"/>
          </a:bodyPr>
          <a:lstStyle/>
          <a:p>
            <a:pPr>
              <a:buFont typeface="Arial" panose="020B0604020202020204" pitchFamily="34" charset="0"/>
              <a:buChar char="•"/>
            </a:pPr>
            <a:r>
              <a:rPr lang="en-US" sz="2400" dirty="0" smtClean="0"/>
              <a:t> Mute your microphone when not speaking</a:t>
            </a:r>
          </a:p>
          <a:p>
            <a:pPr>
              <a:buFont typeface="Arial" panose="020B0604020202020204" pitchFamily="34" charset="0"/>
              <a:buChar char="•"/>
            </a:pPr>
            <a:r>
              <a:rPr lang="en-US" sz="2400" dirty="0" smtClean="0"/>
              <a:t> Stay on video as much as you can</a:t>
            </a:r>
          </a:p>
          <a:p>
            <a:pPr>
              <a:buFont typeface="Arial" panose="020B0604020202020204" pitchFamily="34" charset="0"/>
              <a:buChar char="•"/>
            </a:pPr>
            <a:r>
              <a:rPr lang="en-US" sz="2400" dirty="0" smtClean="0"/>
              <a:t> Use the chat at any time to make comments and ask questions</a:t>
            </a:r>
          </a:p>
          <a:p>
            <a:pPr>
              <a:buFont typeface="Arial" panose="020B0604020202020204" pitchFamily="34" charset="0"/>
              <a:buChar char="•"/>
            </a:pPr>
            <a:r>
              <a:rPr lang="en-US" sz="2400" dirty="0" smtClean="0"/>
              <a:t> Use the “raise hand” function</a:t>
            </a:r>
          </a:p>
          <a:p>
            <a:pPr>
              <a:buFont typeface="Arial" panose="020B0604020202020204" pitchFamily="34" charset="0"/>
              <a:buChar char="•"/>
            </a:pPr>
            <a:r>
              <a:rPr lang="en-US" sz="2400" dirty="0" smtClean="0"/>
              <a:t> Headphones recommended</a:t>
            </a:r>
          </a:p>
          <a:p>
            <a:pPr>
              <a:buFont typeface="Wingdings" panose="05000000000000000000" pitchFamily="2" charset="2"/>
              <a:buChar char="§"/>
            </a:pPr>
            <a:endParaRPr lang="en-US" sz="2400" dirty="0"/>
          </a:p>
          <a:p>
            <a:pPr>
              <a:buFont typeface="Wingdings" panose="05000000000000000000" pitchFamily="2" charset="2"/>
              <a:buChar char="§"/>
            </a:pPr>
            <a:endParaRPr lang="en-US" dirty="0"/>
          </a:p>
        </p:txBody>
      </p:sp>
      <p:sp>
        <p:nvSpPr>
          <p:cNvPr id="4" name="Footer Placeholder 3">
            <a:extLst>
              <a:ext uri="{FF2B5EF4-FFF2-40B4-BE49-F238E27FC236}">
                <a16:creationId xmlns:a16="http://schemas.microsoft.com/office/drawing/2014/main" xmlns="" id="{C5A39F15-BAAC-47AA-A8F0-81D6F7FE1406}"/>
              </a:ext>
            </a:extLst>
          </p:cNvPr>
          <p:cNvSpPr>
            <a:spLocks noGrp="1"/>
          </p:cNvSpPr>
          <p:nvPr>
            <p:ph type="ftr" sz="quarter" idx="11"/>
          </p:nvPr>
        </p:nvSpPr>
        <p:spPr/>
        <p:txBody>
          <a:bodyPr/>
          <a:lstStyle/>
          <a:p>
            <a:r>
              <a:rPr lang="en-US"/>
              <a:t>Mental Health &amp; Addiction Association of Oregon</a:t>
            </a:r>
            <a:endParaRPr lang="en-US" dirty="0"/>
          </a:p>
        </p:txBody>
      </p:sp>
      <p:sp>
        <p:nvSpPr>
          <p:cNvPr id="5" name="Slide Number Placeholder 4">
            <a:extLst>
              <a:ext uri="{FF2B5EF4-FFF2-40B4-BE49-F238E27FC236}">
                <a16:creationId xmlns:a16="http://schemas.microsoft.com/office/drawing/2014/main" xmlns="" id="{2B4E2B0A-EE13-48DB-BC23-8AC72D72D901}"/>
              </a:ext>
            </a:extLst>
          </p:cNvPr>
          <p:cNvSpPr>
            <a:spLocks noGrp="1"/>
          </p:cNvSpPr>
          <p:nvPr>
            <p:ph type="sldNum" sz="quarter" idx="12"/>
          </p:nvPr>
        </p:nvSpPr>
        <p:spPr/>
        <p:txBody>
          <a:bodyPr/>
          <a:lstStyle/>
          <a:p>
            <a:fld id="{FCD4C485-E621-4037-BCCE-53FA28E14780}" type="slidenum">
              <a:rPr lang="en-US" smtClean="0"/>
              <a:pPr/>
              <a:t>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16" y="2096219"/>
            <a:ext cx="4705264" cy="3528948"/>
          </a:xfrm>
          <a:prstGeom prst="rect">
            <a:avLst/>
          </a:prstGeom>
        </p:spPr>
      </p:pic>
    </p:spTree>
    <p:extLst>
      <p:ext uri="{BB962C8B-B14F-4D97-AF65-F5344CB8AC3E}">
        <p14:creationId xmlns:p14="http://schemas.microsoft.com/office/powerpoint/2010/main" val="397188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chemeClr val="accent1"/>
                </a:solidFill>
              </a:rPr>
              <a:t>G</a:t>
            </a:r>
            <a:r>
              <a:rPr lang="en-US" dirty="0" smtClean="0">
                <a:solidFill>
                  <a:schemeClr val="accent1"/>
                </a:solidFill>
              </a:rPr>
              <a:t>round Rules</a:t>
            </a:r>
            <a:r>
              <a:rPr lang="en-US" cap="all" dirty="0" smtClean="0">
                <a:solidFill>
                  <a:schemeClr val="accent1"/>
                </a:solidFill>
              </a:rPr>
              <a:t>:</a:t>
            </a:r>
            <a:endParaRPr lang="en-US" cap="all" dirty="0">
              <a:solidFill>
                <a:schemeClr val="accent1"/>
              </a:solidFill>
            </a:endParaRPr>
          </a:p>
        </p:txBody>
      </p:sp>
      <p:sp>
        <p:nvSpPr>
          <p:cNvPr id="3" name="Content Placeholder 2"/>
          <p:cNvSpPr>
            <a:spLocks noGrp="1"/>
          </p:cNvSpPr>
          <p:nvPr>
            <p:ph idx="1"/>
          </p:nvPr>
        </p:nvSpPr>
        <p:spPr>
          <a:xfrm>
            <a:off x="1097279" y="1845734"/>
            <a:ext cx="10310236" cy="4023360"/>
          </a:xfrm>
        </p:spPr>
        <p:txBody>
          <a:bodyPr>
            <a:normAutofit/>
          </a:bodyPr>
          <a:lstStyle/>
          <a:p>
            <a:pPr marL="0" indent="0">
              <a:buNone/>
            </a:pPr>
            <a:r>
              <a:rPr lang="en-US" b="1" dirty="0" smtClean="0">
                <a:solidFill>
                  <a:schemeClr val="tx2"/>
                </a:solidFill>
              </a:rPr>
              <a:t>Listen</a:t>
            </a:r>
            <a:r>
              <a:rPr lang="en-US" dirty="0">
                <a:solidFill>
                  <a:schemeClr val="tx2"/>
                </a:solidFill>
              </a:rPr>
              <a:t>: </a:t>
            </a:r>
            <a:r>
              <a:rPr lang="en-US" dirty="0">
                <a:solidFill>
                  <a:schemeClr val="tx1"/>
                </a:solidFill>
              </a:rPr>
              <a:t>Listen carefully to other speakers and to your own reactions.</a:t>
            </a:r>
          </a:p>
          <a:p>
            <a:pPr marL="0" indent="0">
              <a:buNone/>
            </a:pPr>
            <a:r>
              <a:rPr lang="en-US" b="1" dirty="0" smtClean="0">
                <a:solidFill>
                  <a:schemeClr val="tx2"/>
                </a:solidFill>
              </a:rPr>
              <a:t>Respect</a:t>
            </a:r>
            <a:r>
              <a:rPr lang="en-US" dirty="0">
                <a:solidFill>
                  <a:schemeClr val="tx2"/>
                </a:solidFill>
              </a:rPr>
              <a:t>: </a:t>
            </a:r>
            <a:r>
              <a:rPr lang="en-US" dirty="0">
                <a:solidFill>
                  <a:schemeClr val="tx1"/>
                </a:solidFill>
              </a:rPr>
              <a:t>Accept the validity of another point of view, even if you disagree.</a:t>
            </a:r>
          </a:p>
          <a:p>
            <a:pPr marL="0" indent="0">
              <a:buNone/>
            </a:pPr>
            <a:r>
              <a:rPr lang="en-US" b="1" dirty="0" smtClean="0">
                <a:solidFill>
                  <a:schemeClr val="tx2"/>
                </a:solidFill>
              </a:rPr>
              <a:t>Suspend </a:t>
            </a:r>
            <a:r>
              <a:rPr lang="en-US" b="1" dirty="0">
                <a:solidFill>
                  <a:schemeClr val="tx2"/>
                </a:solidFill>
              </a:rPr>
              <a:t>judgment</a:t>
            </a:r>
            <a:r>
              <a:rPr lang="en-US" dirty="0">
                <a:solidFill>
                  <a:schemeClr val="tx2"/>
                </a:solidFill>
              </a:rPr>
              <a:t>: </a:t>
            </a:r>
            <a:r>
              <a:rPr lang="en-US" dirty="0">
                <a:solidFill>
                  <a:schemeClr val="tx1"/>
                </a:solidFill>
              </a:rPr>
              <a:t>Consider the possibility that others may be right or have an approach that you had not considered.</a:t>
            </a:r>
          </a:p>
          <a:p>
            <a:pPr marL="0" indent="0">
              <a:buNone/>
            </a:pPr>
            <a:r>
              <a:rPr lang="en-US" b="1" dirty="0" smtClean="0">
                <a:solidFill>
                  <a:schemeClr val="tx2"/>
                </a:solidFill>
              </a:rPr>
              <a:t>Speak </a:t>
            </a:r>
            <a:r>
              <a:rPr lang="en-US" b="1" dirty="0">
                <a:solidFill>
                  <a:schemeClr val="tx2"/>
                </a:solidFill>
              </a:rPr>
              <a:t>up</a:t>
            </a:r>
            <a:r>
              <a:rPr lang="en-US" dirty="0">
                <a:solidFill>
                  <a:schemeClr val="tx2"/>
                </a:solidFill>
              </a:rPr>
              <a:t>: </a:t>
            </a:r>
            <a:r>
              <a:rPr lang="en-US" dirty="0"/>
              <a:t>Share your views fully and honestly with </a:t>
            </a:r>
            <a:r>
              <a:rPr lang="en-US" dirty="0" smtClean="0"/>
              <a:t>everyone</a:t>
            </a:r>
          </a:p>
          <a:p>
            <a:pPr marL="0" indent="0">
              <a:buNone/>
            </a:pPr>
            <a:r>
              <a:rPr lang="en-US" b="1" dirty="0" smtClean="0">
                <a:solidFill>
                  <a:schemeClr val="tx1"/>
                </a:solidFill>
              </a:rPr>
              <a:t>Above all,</a:t>
            </a:r>
            <a:r>
              <a:rPr lang="en-US" dirty="0" smtClean="0">
                <a:solidFill>
                  <a:schemeClr val="tx1"/>
                </a:solidFill>
              </a:rPr>
              <a:t> we want you to: </a:t>
            </a:r>
          </a:p>
          <a:p>
            <a:pPr lvl="1">
              <a:buFont typeface="Wingdings" panose="05000000000000000000" pitchFamily="2" charset="2"/>
              <a:buChar char="§"/>
            </a:pPr>
            <a:r>
              <a:rPr lang="en-US" dirty="0" smtClean="0">
                <a:solidFill>
                  <a:schemeClr val="accent1"/>
                </a:solidFill>
              </a:rPr>
              <a:t> </a:t>
            </a:r>
            <a:r>
              <a:rPr lang="en-US" dirty="0">
                <a:solidFill>
                  <a:schemeClr val="tx1"/>
                </a:solidFill>
              </a:rPr>
              <a:t>F</a:t>
            </a:r>
            <a:r>
              <a:rPr lang="en-US" dirty="0" smtClean="0">
                <a:solidFill>
                  <a:schemeClr val="tx1"/>
                </a:solidFill>
              </a:rPr>
              <a:t>eel comfortable sharing your thoughts and experiences;</a:t>
            </a:r>
          </a:p>
          <a:p>
            <a:pPr lvl="1">
              <a:buFont typeface="Wingdings" panose="05000000000000000000" pitchFamily="2" charset="2"/>
              <a:buChar char="§"/>
            </a:pPr>
            <a:r>
              <a:rPr lang="en-US" dirty="0" smtClean="0">
                <a:solidFill>
                  <a:schemeClr val="tx1"/>
                </a:solidFill>
              </a:rPr>
              <a:t> Ask questions at any time;</a:t>
            </a:r>
          </a:p>
          <a:p>
            <a:pPr lvl="1">
              <a:buFont typeface="Wingdings" panose="05000000000000000000" pitchFamily="2" charset="2"/>
              <a:buChar char="§"/>
            </a:pPr>
            <a:r>
              <a:rPr lang="en-US" dirty="0" smtClean="0">
                <a:solidFill>
                  <a:schemeClr val="tx1"/>
                </a:solidFill>
              </a:rPr>
              <a:t> Be kind to yourself and others.</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6</a:t>
            </a:fld>
            <a:endParaRPr lang="en-US" dirty="0"/>
          </a:p>
        </p:txBody>
      </p:sp>
    </p:spTree>
    <p:extLst>
      <p:ext uri="{BB962C8B-B14F-4D97-AF65-F5344CB8AC3E}">
        <p14:creationId xmlns:p14="http://schemas.microsoft.com/office/powerpoint/2010/main" val="76116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Course Goals:</a:t>
            </a:r>
            <a:endParaRPr lang="en-US" dirty="0">
              <a:solidFill>
                <a:schemeClr val="accent1"/>
              </a:solidFill>
            </a:endParaRPr>
          </a:p>
        </p:txBody>
      </p:sp>
      <p:sp>
        <p:nvSpPr>
          <p:cNvPr id="3" name="Content Placeholder 2"/>
          <p:cNvSpPr>
            <a:spLocks noGrp="1"/>
          </p:cNvSpPr>
          <p:nvPr>
            <p:ph idx="1"/>
          </p:nvPr>
        </p:nvSpPr>
        <p:spPr>
          <a:xfrm>
            <a:off x="1097280" y="1856366"/>
            <a:ext cx="10029508" cy="4204191"/>
          </a:xfrm>
        </p:spPr>
        <p:txBody>
          <a:bodyPr/>
          <a:lstStyle/>
          <a:p>
            <a:pPr marL="0" indent="0">
              <a:buNone/>
            </a:pPr>
            <a:endParaRPr lang="en-US" b="1" dirty="0" smtClean="0">
              <a:solidFill>
                <a:schemeClr val="tx2"/>
              </a:solidFill>
            </a:endParaRPr>
          </a:p>
          <a:p>
            <a:pPr marL="0" indent="0">
              <a:buNone/>
            </a:pPr>
            <a:r>
              <a:rPr lang="en-US" b="1" dirty="0" smtClean="0">
                <a:solidFill>
                  <a:schemeClr val="tx2"/>
                </a:solidFill>
              </a:rPr>
              <a:t>New </a:t>
            </a:r>
            <a:r>
              <a:rPr lang="en-US" b="1" dirty="0">
                <a:solidFill>
                  <a:schemeClr val="tx2"/>
                </a:solidFill>
              </a:rPr>
              <a:t>knowledge &amp; skills: </a:t>
            </a:r>
            <a:r>
              <a:rPr lang="en-US" dirty="0"/>
              <a:t>Participants will leave the course with increased knowledge and improved skills relating to money and finances.</a:t>
            </a:r>
          </a:p>
          <a:p>
            <a:pPr marL="0" indent="0">
              <a:buNone/>
            </a:pPr>
            <a:r>
              <a:rPr lang="en-US" b="1" dirty="0" smtClean="0">
                <a:solidFill>
                  <a:schemeClr val="tx2"/>
                </a:solidFill>
              </a:rPr>
              <a:t>Confidence</a:t>
            </a:r>
            <a:r>
              <a:rPr lang="en-US" b="1" dirty="0">
                <a:solidFill>
                  <a:schemeClr val="tx2"/>
                </a:solidFill>
              </a:rPr>
              <a:t>: </a:t>
            </a:r>
            <a:r>
              <a:rPr lang="en-US" dirty="0"/>
              <a:t>Participants will have greater confidence handling their finances.</a:t>
            </a:r>
          </a:p>
          <a:p>
            <a:pPr marL="0" indent="0">
              <a:buNone/>
            </a:pPr>
            <a:r>
              <a:rPr lang="en-US" b="1" dirty="0" smtClean="0">
                <a:solidFill>
                  <a:schemeClr val="tx2"/>
                </a:solidFill>
              </a:rPr>
              <a:t>Financial </a:t>
            </a:r>
            <a:r>
              <a:rPr lang="en-US" b="1" dirty="0">
                <a:solidFill>
                  <a:schemeClr val="tx2"/>
                </a:solidFill>
              </a:rPr>
              <a:t>goals &amp; a plan to achieve them: </a:t>
            </a:r>
            <a:r>
              <a:rPr lang="en-US" dirty="0"/>
              <a:t>Participants will have healthy financial goals and habits and will be able to question and reflect on their current financial situation so they can strategize ways to improve it. </a:t>
            </a:r>
          </a:p>
          <a:p>
            <a:pPr marL="0" indent="0">
              <a:buNone/>
            </a:pPr>
            <a:r>
              <a:rPr lang="en-US" b="1" dirty="0" smtClean="0">
                <a:solidFill>
                  <a:schemeClr val="tx2"/>
                </a:solidFill>
              </a:rPr>
              <a:t>Reduced </a:t>
            </a:r>
            <a:r>
              <a:rPr lang="en-US" b="1" dirty="0">
                <a:solidFill>
                  <a:schemeClr val="tx2"/>
                </a:solidFill>
              </a:rPr>
              <a:t>financial stress</a:t>
            </a:r>
            <a:r>
              <a:rPr lang="en-US" b="1" dirty="0"/>
              <a:t>: </a:t>
            </a:r>
            <a:r>
              <a:rPr lang="en-US" dirty="0"/>
              <a:t>Participants’ feelings of shame or hopelessness around money and financial situations are reduced as they learn new information and skills in a safe environment.</a:t>
            </a:r>
          </a:p>
          <a:p>
            <a:endParaRPr lang="en-US" dirty="0"/>
          </a:p>
        </p:txBody>
      </p:sp>
      <p:sp>
        <p:nvSpPr>
          <p:cNvPr id="5" name="Footer Placeholder 4"/>
          <p:cNvSpPr>
            <a:spLocks noGrp="1"/>
          </p:cNvSpPr>
          <p:nvPr>
            <p:ph type="ftr" sz="quarter" idx="11"/>
          </p:nvPr>
        </p:nvSpPr>
        <p:spPr/>
        <p:txBody>
          <a:bodyPr/>
          <a:lstStyle/>
          <a:p>
            <a:r>
              <a:rPr lang="en-US" smtClean="0"/>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7</a:t>
            </a:fld>
            <a:endParaRPr lang="en-US" dirty="0"/>
          </a:p>
        </p:txBody>
      </p:sp>
    </p:spTree>
    <p:extLst>
      <p:ext uri="{BB962C8B-B14F-4D97-AF65-F5344CB8AC3E}">
        <p14:creationId xmlns:p14="http://schemas.microsoft.com/office/powerpoint/2010/main" val="1802071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Bebas Neue" panose="020B0606020202050201" pitchFamily="34" charset="0"/>
              </a:rPr>
              <a:t>Expectations for </a:t>
            </a:r>
            <a:r>
              <a:rPr lang="en-US" dirty="0" smtClean="0">
                <a:solidFill>
                  <a:schemeClr val="accent1"/>
                </a:solidFill>
                <a:latin typeface="Bebas Neue" panose="020B0606020202050201" pitchFamily="34" charset="0"/>
              </a:rPr>
              <a:t>Participants:</a:t>
            </a:r>
            <a:endParaRPr lang="en-US" dirty="0">
              <a:solidFill>
                <a:schemeClr val="accent1"/>
              </a:solidFill>
              <a:latin typeface="Bebas Neue" panose="020B0606020202050201" pitchFamily="34" charset="0"/>
            </a:endParaRPr>
          </a:p>
        </p:txBody>
      </p:sp>
      <p:sp>
        <p:nvSpPr>
          <p:cNvPr id="3" name="Content Placeholder 2"/>
          <p:cNvSpPr>
            <a:spLocks noGrp="1"/>
          </p:cNvSpPr>
          <p:nvPr>
            <p:ph idx="1"/>
          </p:nvPr>
        </p:nvSpPr>
        <p:spPr>
          <a:xfrm>
            <a:off x="1229193" y="1905695"/>
            <a:ext cx="9518755" cy="4023360"/>
          </a:xfrm>
        </p:spPr>
        <p:txBody>
          <a:bodyPr anchor="ctr">
            <a:noAutofit/>
          </a:bodyPr>
          <a:lstStyle/>
          <a:p>
            <a:pPr marL="457200" indent="-457200">
              <a:buFont typeface="+mj-lt"/>
              <a:buAutoNum type="arabicPeriod"/>
            </a:pPr>
            <a:r>
              <a:rPr lang="en-US" sz="2400" dirty="0"/>
              <a:t>Please turn off or silence your cell </a:t>
            </a:r>
            <a:r>
              <a:rPr lang="en-US" sz="2400" dirty="0" smtClean="0"/>
              <a:t>phones</a:t>
            </a:r>
            <a:endParaRPr lang="en-US" sz="2400" u="sng" dirty="0"/>
          </a:p>
          <a:p>
            <a:pPr marL="457200" indent="-457200">
              <a:buFont typeface="+mj-lt"/>
              <a:buAutoNum type="arabicPeriod"/>
            </a:pPr>
            <a:r>
              <a:rPr lang="en-US" sz="2400" dirty="0"/>
              <a:t>Please be on time for the </a:t>
            </a:r>
            <a:r>
              <a:rPr lang="en-US" sz="2400" dirty="0" smtClean="0"/>
              <a:t>class and </a:t>
            </a:r>
            <a:r>
              <a:rPr lang="en-US" sz="2400" dirty="0"/>
              <a:t>return from breaks and </a:t>
            </a:r>
            <a:r>
              <a:rPr lang="en-US" sz="2400" dirty="0" smtClean="0"/>
              <a:t>on </a:t>
            </a:r>
            <a:r>
              <a:rPr lang="en-US" sz="2400" dirty="0"/>
              <a:t>time</a:t>
            </a:r>
          </a:p>
          <a:p>
            <a:pPr marL="457200" indent="-457200">
              <a:buFont typeface="+mj-lt"/>
              <a:buAutoNum type="arabicPeriod"/>
            </a:pPr>
            <a:r>
              <a:rPr lang="en-US" sz="2400" dirty="0"/>
              <a:t>If you are going to be </a:t>
            </a:r>
            <a:r>
              <a:rPr lang="en-US" sz="2400" dirty="0" smtClean="0"/>
              <a:t>late or are unable to attend, </a:t>
            </a:r>
            <a:r>
              <a:rPr lang="en-US" sz="2400" dirty="0"/>
              <a:t>please notify the facilitator(s) via phone or email as soon as possible.</a:t>
            </a:r>
          </a:p>
          <a:p>
            <a:pPr marL="457200" indent="-457200">
              <a:buFont typeface="+mj-lt"/>
              <a:buAutoNum type="arabicPeriod"/>
            </a:pPr>
            <a:r>
              <a:rPr lang="en-US" sz="2400" dirty="0"/>
              <a:t>Participation in group discussion is an important part of the learning process. </a:t>
            </a:r>
          </a:p>
          <a:p>
            <a:pPr marL="457200" indent="-457200">
              <a:buFont typeface="+mj-lt"/>
              <a:buAutoNum type="arabicPeriod"/>
            </a:pPr>
            <a:r>
              <a:rPr lang="en-US" sz="2400" dirty="0" smtClean="0"/>
              <a:t>Please </a:t>
            </a:r>
            <a:r>
              <a:rPr lang="en-US" sz="2400" dirty="0"/>
              <a:t>respect others at all times and during all interactions.</a:t>
            </a:r>
            <a:endParaRPr lang="en-US" dirty="0"/>
          </a:p>
        </p:txBody>
      </p:sp>
      <p:sp>
        <p:nvSpPr>
          <p:cNvPr id="5" name="Footer Placeholder 4"/>
          <p:cNvSpPr>
            <a:spLocks noGrp="1"/>
          </p:cNvSpPr>
          <p:nvPr>
            <p:ph type="ftr" sz="quarter" idx="11"/>
          </p:nvPr>
        </p:nvSpPr>
        <p:spPr/>
        <p:txBody>
          <a:bodyPr/>
          <a:lstStyle/>
          <a:p>
            <a:r>
              <a:rPr lang="en-US" dirty="0"/>
              <a:t>Mental Health &amp; Addiction Association of Oregon</a:t>
            </a:r>
          </a:p>
        </p:txBody>
      </p:sp>
      <p:sp>
        <p:nvSpPr>
          <p:cNvPr id="4" name="Slide Number Placeholder 3"/>
          <p:cNvSpPr>
            <a:spLocks noGrp="1"/>
          </p:cNvSpPr>
          <p:nvPr>
            <p:ph type="sldNum" sz="quarter" idx="12"/>
          </p:nvPr>
        </p:nvSpPr>
        <p:spPr/>
        <p:txBody>
          <a:bodyPr/>
          <a:lstStyle/>
          <a:p>
            <a:fld id="{FCD4C485-E621-4037-BCCE-53FA28E14780}" type="slidenum">
              <a:rPr lang="en-US" smtClean="0"/>
              <a:pPr/>
              <a:t>8</a:t>
            </a:fld>
            <a:endParaRPr lang="en-US" dirty="0"/>
          </a:p>
        </p:txBody>
      </p:sp>
    </p:spTree>
    <p:extLst>
      <p:ext uri="{BB962C8B-B14F-4D97-AF65-F5344CB8AC3E}">
        <p14:creationId xmlns:p14="http://schemas.microsoft.com/office/powerpoint/2010/main" val="314058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Community Agreement</a:t>
            </a:r>
            <a:endParaRPr lang="en-US" dirty="0">
              <a:solidFill>
                <a:schemeClr val="accent1"/>
              </a:solidFill>
            </a:endParaRP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9</a:t>
            </a:fld>
            <a:endParaRPr lang="en-US" dirty="0"/>
          </a:p>
        </p:txBody>
      </p:sp>
    </p:spTree>
    <p:extLst>
      <p:ext uri="{BB962C8B-B14F-4D97-AF65-F5344CB8AC3E}">
        <p14:creationId xmlns:p14="http://schemas.microsoft.com/office/powerpoint/2010/main" val="2017794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rgbClr val="000000"/>
      </a:dk1>
      <a:lt1>
        <a:sysClr val="window" lastClr="FFFFFF"/>
      </a:lt1>
      <a:dk2>
        <a:srgbClr val="024B73"/>
      </a:dk2>
      <a:lt2>
        <a:srgbClr val="9DC541"/>
      </a:lt2>
      <a:accent1>
        <a:srgbClr val="564191"/>
      </a:accent1>
      <a:accent2>
        <a:srgbClr val="9DC54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987</TotalTime>
  <Words>2008</Words>
  <Application>Microsoft Office PowerPoint</Application>
  <PresentationFormat>Widescreen</PresentationFormat>
  <Paragraphs>266</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Bebas Neue</vt:lpstr>
      <vt:lpstr>Calibri</vt:lpstr>
      <vt:lpstr>Cambria</vt:lpstr>
      <vt:lpstr>Wingdings</vt:lpstr>
      <vt:lpstr>Retrospect</vt:lpstr>
      <vt:lpstr>PowerPoint Presentation</vt:lpstr>
      <vt:lpstr>Introduction</vt:lpstr>
      <vt:lpstr>Welcome </vt:lpstr>
      <vt:lpstr>Introductions</vt:lpstr>
      <vt:lpstr>Zoom Etiquette </vt:lpstr>
      <vt:lpstr>Ground Rules:</vt:lpstr>
      <vt:lpstr>Course Goals:</vt:lpstr>
      <vt:lpstr>Expectations for Participants:</vt:lpstr>
      <vt:lpstr>Community Agreement</vt:lpstr>
      <vt:lpstr>Today’s Agenda:</vt:lpstr>
      <vt:lpstr>Course Overview</vt:lpstr>
      <vt:lpstr>Course Overview</vt:lpstr>
      <vt:lpstr>Forms</vt:lpstr>
      <vt:lpstr>Thoughts &amp; Beliefs about Money</vt:lpstr>
      <vt:lpstr>Mental Health and/or Addiction &amp; Money</vt:lpstr>
      <vt:lpstr>Mindfulness to Reduce Financial Stress</vt:lpstr>
      <vt:lpstr>Poverty in the United States</vt:lpstr>
      <vt:lpstr>Intersectionality &amp; Privilege</vt:lpstr>
      <vt:lpstr>Social Justice &amp; Equity</vt:lpstr>
      <vt:lpstr>Discussion: Hidden Rules among Classes</vt:lpstr>
      <vt:lpstr>Financial Resilience</vt:lpstr>
      <vt:lpstr>Individual Course Goals</vt:lpstr>
      <vt:lpstr>Learning Objectives</vt:lpstr>
      <vt:lpstr>Wrap-Up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MHAOLADMIN</dc:creator>
  <cp:lastModifiedBy>MHAOLADMIN</cp:lastModifiedBy>
  <cp:revision>68</cp:revision>
  <cp:lastPrinted>2021-06-08T15:54:08Z</cp:lastPrinted>
  <dcterms:created xsi:type="dcterms:W3CDTF">2021-11-09T00:18:20Z</dcterms:created>
  <dcterms:modified xsi:type="dcterms:W3CDTF">2022-08-24T00:10:20Z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